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7" r:id="rId2"/>
    <p:sldId id="258" r:id="rId3"/>
    <p:sldId id="259" r:id="rId4"/>
    <p:sldId id="260" r:id="rId5"/>
    <p:sldId id="261" r:id="rId6"/>
    <p:sldId id="302" r:id="rId7"/>
    <p:sldId id="295" r:id="rId8"/>
    <p:sldId id="262" r:id="rId9"/>
    <p:sldId id="263" r:id="rId10"/>
    <p:sldId id="266" r:id="rId11"/>
    <p:sldId id="267" r:id="rId12"/>
    <p:sldId id="268" r:id="rId13"/>
    <p:sldId id="269" r:id="rId14"/>
    <p:sldId id="265" r:id="rId15"/>
    <p:sldId id="270" r:id="rId16"/>
    <p:sldId id="271" r:id="rId17"/>
    <p:sldId id="272" r:id="rId18"/>
    <p:sldId id="278" r:id="rId19"/>
    <p:sldId id="279" r:id="rId20"/>
    <p:sldId id="303" r:id="rId21"/>
    <p:sldId id="304" r:id="rId22"/>
    <p:sldId id="305" r:id="rId23"/>
    <p:sldId id="306" r:id="rId24"/>
    <p:sldId id="280" r:id="rId25"/>
    <p:sldId id="281" r:id="rId26"/>
    <p:sldId id="291" r:id="rId27"/>
    <p:sldId id="290" r:id="rId28"/>
    <p:sldId id="301" r:id="rId29"/>
    <p:sldId id="283" r:id="rId30"/>
    <p:sldId id="294" r:id="rId31"/>
    <p:sldId id="284" r:id="rId32"/>
    <p:sldId id="287" r:id="rId33"/>
    <p:sldId id="292" r:id="rId34"/>
    <p:sldId id="289" r:id="rId35"/>
    <p:sldId id="30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888" y="7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213E6-3B73-8647-9C3A-D205C30BD1A3}" type="datetimeFigureOut">
              <a:rPr lang="en-US" smtClean="0"/>
              <a:t>10/25/16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AA2D7-25C2-2642-81CD-2D2AC57F6D74}" type="slidenum">
              <a:rPr lang="en-US" smtClean="0"/>
              <a:t>‹#›</a:t>
            </a:fld>
            <a:endParaRPr lang="en-US"/>
          </a:p>
        </p:txBody>
      </p:sp>
    </p:spTree>
    <p:extLst>
      <p:ext uri="{BB962C8B-B14F-4D97-AF65-F5344CB8AC3E}">
        <p14:creationId xmlns:p14="http://schemas.microsoft.com/office/powerpoint/2010/main" val="1715356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44E27-A8D0-2F4B-A39E-517F9432201F}" type="slidenum">
              <a:rPr lang="en-US" smtClean="0"/>
              <a:t>1</a:t>
            </a:fld>
            <a:endParaRPr lang="en-US" dirty="0"/>
          </a:p>
        </p:txBody>
      </p:sp>
    </p:spTree>
    <p:extLst>
      <p:ext uri="{BB962C8B-B14F-4D97-AF65-F5344CB8AC3E}">
        <p14:creationId xmlns:p14="http://schemas.microsoft.com/office/powerpoint/2010/main" val="100001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44E27-A8D0-2F4B-A39E-517F9432201F}" type="slidenum">
              <a:rPr lang="en-US" smtClean="0"/>
              <a:t>16</a:t>
            </a:fld>
            <a:endParaRPr lang="en-US" dirty="0"/>
          </a:p>
        </p:txBody>
      </p:sp>
    </p:spTree>
    <p:extLst>
      <p:ext uri="{BB962C8B-B14F-4D97-AF65-F5344CB8AC3E}">
        <p14:creationId xmlns:p14="http://schemas.microsoft.com/office/powerpoint/2010/main" val="1583465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44E27-A8D0-2F4B-A39E-517F9432201F}" type="slidenum">
              <a:rPr lang="en-US" smtClean="0"/>
              <a:t>17</a:t>
            </a:fld>
            <a:endParaRPr lang="en-US" dirty="0"/>
          </a:p>
        </p:txBody>
      </p:sp>
    </p:spTree>
    <p:extLst>
      <p:ext uri="{BB962C8B-B14F-4D97-AF65-F5344CB8AC3E}">
        <p14:creationId xmlns:p14="http://schemas.microsoft.com/office/powerpoint/2010/main" val="42087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44E27-A8D0-2F4B-A39E-517F9432201F}" type="slidenum">
              <a:rPr lang="en-US" smtClean="0"/>
              <a:t>18</a:t>
            </a:fld>
            <a:endParaRPr lang="en-US" dirty="0"/>
          </a:p>
        </p:txBody>
      </p:sp>
    </p:spTree>
    <p:extLst>
      <p:ext uri="{BB962C8B-B14F-4D97-AF65-F5344CB8AC3E}">
        <p14:creationId xmlns:p14="http://schemas.microsoft.com/office/powerpoint/2010/main" val="229876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44E27-A8D0-2F4B-A39E-517F9432201F}" type="slidenum">
              <a:rPr lang="en-US" smtClean="0"/>
              <a:t>19</a:t>
            </a:fld>
            <a:endParaRPr lang="en-US" dirty="0"/>
          </a:p>
        </p:txBody>
      </p:sp>
    </p:spTree>
    <p:extLst>
      <p:ext uri="{BB962C8B-B14F-4D97-AF65-F5344CB8AC3E}">
        <p14:creationId xmlns:p14="http://schemas.microsoft.com/office/powerpoint/2010/main" val="155423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E9ADB-234F-4E4D-81B9-5E087813960A}" type="slidenum">
              <a:rPr lang="en-US" smtClean="0"/>
              <a:t>20</a:t>
            </a:fld>
            <a:endParaRPr lang="en-US"/>
          </a:p>
        </p:txBody>
      </p:sp>
    </p:spTree>
    <p:extLst>
      <p:ext uri="{BB962C8B-B14F-4D97-AF65-F5344CB8AC3E}">
        <p14:creationId xmlns:p14="http://schemas.microsoft.com/office/powerpoint/2010/main" val="1857986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E9ADB-234F-4E4D-81B9-5E087813960A}" type="slidenum">
              <a:rPr lang="en-US" smtClean="0"/>
              <a:t>21</a:t>
            </a:fld>
            <a:endParaRPr lang="en-US"/>
          </a:p>
        </p:txBody>
      </p:sp>
    </p:spTree>
    <p:extLst>
      <p:ext uri="{BB962C8B-B14F-4D97-AF65-F5344CB8AC3E}">
        <p14:creationId xmlns:p14="http://schemas.microsoft.com/office/powerpoint/2010/main" val="2779765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44E27-A8D0-2F4B-A39E-517F9432201F}" type="slidenum">
              <a:rPr lang="en-US" smtClean="0"/>
              <a:t>22</a:t>
            </a:fld>
            <a:endParaRPr lang="en-US"/>
          </a:p>
        </p:txBody>
      </p:sp>
    </p:spTree>
    <p:extLst>
      <p:ext uri="{BB962C8B-B14F-4D97-AF65-F5344CB8AC3E}">
        <p14:creationId xmlns:p14="http://schemas.microsoft.com/office/powerpoint/2010/main" val="1983108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E9ADB-234F-4E4D-81B9-5E087813960A}" type="slidenum">
              <a:rPr lang="en-US" smtClean="0"/>
              <a:t>23</a:t>
            </a:fld>
            <a:endParaRPr lang="en-US"/>
          </a:p>
        </p:txBody>
      </p:sp>
    </p:spTree>
    <p:extLst>
      <p:ext uri="{BB962C8B-B14F-4D97-AF65-F5344CB8AC3E}">
        <p14:creationId xmlns:p14="http://schemas.microsoft.com/office/powerpoint/2010/main" val="1160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A73F6-69DF-AF4E-B47C-F6E6CD30B9A2}" type="slidenum">
              <a:rPr lang="en-US" smtClean="0"/>
              <a:t>25</a:t>
            </a:fld>
            <a:endParaRPr lang="en-US"/>
          </a:p>
        </p:txBody>
      </p:sp>
    </p:spTree>
    <p:extLst>
      <p:ext uri="{BB962C8B-B14F-4D97-AF65-F5344CB8AC3E}">
        <p14:creationId xmlns:p14="http://schemas.microsoft.com/office/powerpoint/2010/main" val="267460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44E27-A8D0-2F4B-A39E-517F9432201F}" type="slidenum">
              <a:rPr lang="en-US" smtClean="0"/>
              <a:t>28</a:t>
            </a:fld>
            <a:endParaRPr lang="en-US" dirty="0"/>
          </a:p>
        </p:txBody>
      </p:sp>
    </p:spTree>
    <p:extLst>
      <p:ext uri="{BB962C8B-B14F-4D97-AF65-F5344CB8AC3E}">
        <p14:creationId xmlns:p14="http://schemas.microsoft.com/office/powerpoint/2010/main" val="422545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solidFill>
                  <a:srgbClr val="000000"/>
                </a:solidFill>
                <a:latin typeface="Helvetica"/>
              </a:rPr>
              <a:t>in</a:t>
            </a:r>
          </a:p>
          <a:p>
            <a:r>
              <a:rPr lang="en-US" baseline="30000" dirty="0">
                <a:solidFill>
                  <a:srgbClr val="000000"/>
                </a:solidFill>
                <a:latin typeface="Helvetica"/>
              </a:rPr>
              <a:t>an increasingly competitive market place, client-centric services around passion assets, on the one hand, offer significant potential in building stronger bonds between the wealth management industry and their clients and, on the other hand, have a fiduciary responsibility to incorporate art and collectibles in their service offering as more and more wealth is allocated to passion assets.</a:t>
            </a:r>
            <a:endParaRPr lang="en-US" dirty="0"/>
          </a:p>
        </p:txBody>
      </p:sp>
      <p:sp>
        <p:nvSpPr>
          <p:cNvPr id="4" name="Slide Number Placeholder 3"/>
          <p:cNvSpPr>
            <a:spLocks noGrp="1"/>
          </p:cNvSpPr>
          <p:nvPr>
            <p:ph type="sldNum" sz="quarter" idx="10"/>
          </p:nvPr>
        </p:nvSpPr>
        <p:spPr/>
        <p:txBody>
          <a:bodyPr/>
          <a:lstStyle/>
          <a:p>
            <a:fld id="{F6F4F90B-28D8-E643-891E-718CCC3473A2}" type="slidenum">
              <a:rPr lang="en-US" smtClean="0"/>
              <a:t>2</a:t>
            </a:fld>
            <a:endParaRPr lang="en-US" dirty="0"/>
          </a:p>
        </p:txBody>
      </p:sp>
    </p:spTree>
    <p:extLst>
      <p:ext uri="{BB962C8B-B14F-4D97-AF65-F5344CB8AC3E}">
        <p14:creationId xmlns:p14="http://schemas.microsoft.com/office/powerpoint/2010/main" val="3917759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Disasters happen and are unplanned: Whether it is a natural disaster such as Hurricane Sandy or an accident such as an object piercing a canvas, objects need to be protected. Understand what is covered before trouble happens.</a:t>
            </a:r>
          </a:p>
          <a:p>
            <a:endParaRPr lang="en-US" dirty="0"/>
          </a:p>
        </p:txBody>
      </p:sp>
      <p:sp>
        <p:nvSpPr>
          <p:cNvPr id="4" name="Slide Number Placeholder 3"/>
          <p:cNvSpPr>
            <a:spLocks noGrp="1"/>
          </p:cNvSpPr>
          <p:nvPr>
            <p:ph type="sldNum" sz="quarter" idx="10"/>
          </p:nvPr>
        </p:nvSpPr>
        <p:spPr/>
        <p:txBody>
          <a:bodyPr/>
          <a:lstStyle/>
          <a:p>
            <a:fld id="{00A44E27-A8D0-2F4B-A39E-517F9432201F}" type="slidenum">
              <a:rPr lang="en-US" smtClean="0"/>
              <a:t>32</a:t>
            </a:fld>
            <a:endParaRPr lang="en-US"/>
          </a:p>
        </p:txBody>
      </p:sp>
    </p:spTree>
    <p:extLst>
      <p:ext uri="{BB962C8B-B14F-4D97-AF65-F5344CB8AC3E}">
        <p14:creationId xmlns:p14="http://schemas.microsoft.com/office/powerpoint/2010/main" val="340723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1C45-8A17-2B41-9B44-B21B3EBE616A}" type="slidenum">
              <a:rPr lang="en-US" smtClean="0"/>
              <a:pPr/>
              <a:t>3</a:t>
            </a:fld>
            <a:endParaRPr lang="en-US" dirty="0"/>
          </a:p>
        </p:txBody>
      </p:sp>
    </p:spTree>
    <p:extLst>
      <p:ext uri="{BB962C8B-B14F-4D97-AF65-F5344CB8AC3E}">
        <p14:creationId xmlns:p14="http://schemas.microsoft.com/office/powerpoint/2010/main" val="261440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44E27-A8D0-2F4B-A39E-517F9432201F}" type="slidenum">
              <a:rPr lang="en-US" smtClean="0"/>
              <a:t>9</a:t>
            </a:fld>
            <a:endParaRPr lang="en-US" dirty="0"/>
          </a:p>
        </p:txBody>
      </p:sp>
    </p:spTree>
    <p:extLst>
      <p:ext uri="{BB962C8B-B14F-4D97-AF65-F5344CB8AC3E}">
        <p14:creationId xmlns:p14="http://schemas.microsoft.com/office/powerpoint/2010/main" val="349523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return on investment for art exceeds other asset classes but</a:t>
            </a:r>
            <a:r>
              <a:rPr lang="en-US" dirty="0" smtClean="0"/>
              <a:t> all art does not appreciate at the same rate. 2015</a:t>
            </a:r>
            <a:r>
              <a:rPr lang="en-US" baseline="0" dirty="0" smtClean="0"/>
              <a:t> is first time that </a:t>
            </a:r>
            <a:r>
              <a:rPr lang="en-US" dirty="0" smtClean="0"/>
              <a:t>Chinese Collectors</a:t>
            </a:r>
            <a:r>
              <a:rPr lang="en-US" baseline="0" dirty="0" smtClean="0"/>
              <a:t> have 14 investors listed on top 200 world collectors. Chinese dominate Global markets for 5 year period until 2015 when US regained this position. Chinese collectors began collections as repatriation of historical property. Now they are diversifying portfolios to include more western art.  Post War and contemporary Art defined as artists born after 1910. As of 2016, this sector had the highest recorded level. Modern art sector is classified as artists born between1875 and 1910.   Art has historically faired well as an asset class for a number of reasons. 1. </a:t>
            </a:r>
            <a:r>
              <a:rPr lang="en-US" dirty="0" smtClean="0"/>
              <a:t>Lack of Government interference  (Unregulated</a:t>
            </a:r>
            <a:r>
              <a:rPr lang="en-US" baseline="0" dirty="0" smtClean="0"/>
              <a:t> commodity)</a:t>
            </a:r>
            <a:r>
              <a:rPr lang="en-US" dirty="0" smtClean="0"/>
              <a:t>. Auctioneers are licensed</a:t>
            </a:r>
            <a:r>
              <a:rPr lang="en-US" baseline="0" dirty="0" smtClean="0"/>
              <a:t> but besides this there are no regulations. 2. Art is an asset of passion and status with media interest. 3. The amount of Global wealth. 4.The internet, with 95% of all auctions online- meet lifestyle of buyers. 5. </a:t>
            </a:r>
            <a:r>
              <a:rPr lang="en-US" baseline="0" dirty="0" err="1" smtClean="0"/>
              <a:t>Financialization</a:t>
            </a:r>
            <a:r>
              <a:rPr lang="en-US" baseline="0" dirty="0" smtClean="0"/>
              <a:t> of the Art Market 5. The record number of museums built (700 in 2015), each needing “Masterpiece”, creating record prices for new Mona Lisa.</a:t>
            </a:r>
            <a:endParaRPr lang="en-US" dirty="0" smtClean="0"/>
          </a:p>
          <a:p>
            <a:endParaRPr lang="en-US" dirty="0"/>
          </a:p>
        </p:txBody>
      </p:sp>
      <p:sp>
        <p:nvSpPr>
          <p:cNvPr id="4" name="Slide Number Placeholder 3"/>
          <p:cNvSpPr>
            <a:spLocks noGrp="1"/>
          </p:cNvSpPr>
          <p:nvPr>
            <p:ph type="sldNum" sz="quarter" idx="10"/>
          </p:nvPr>
        </p:nvSpPr>
        <p:spPr/>
        <p:txBody>
          <a:bodyPr/>
          <a:lstStyle/>
          <a:p>
            <a:fld id="{AB6E9ADB-234F-4E4D-81B9-5E087813960A}" type="slidenum">
              <a:rPr lang="en-US" smtClean="0"/>
              <a:t>11</a:t>
            </a:fld>
            <a:endParaRPr lang="en-US"/>
          </a:p>
        </p:txBody>
      </p:sp>
    </p:spTree>
    <p:extLst>
      <p:ext uri="{BB962C8B-B14F-4D97-AF65-F5344CB8AC3E}">
        <p14:creationId xmlns:p14="http://schemas.microsoft.com/office/powerpoint/2010/main" val="204620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solidFill>
                  <a:srgbClr val="000000"/>
                </a:solidFill>
                <a:latin typeface="Helvetica"/>
              </a:rPr>
              <a:t>With international sanctions on Iran lifted, many art market experts believe we could see strong domestic and international growth in the Iranian art market in the next 12 months</a:t>
            </a:r>
            <a:r>
              <a:rPr lang="en-US" baseline="30000" dirty="0" smtClean="0">
                <a:solidFill>
                  <a:srgbClr val="000000"/>
                </a:solidFill>
                <a:latin typeface="Helvetica"/>
              </a:rPr>
              <a:t>.</a:t>
            </a:r>
          </a:p>
          <a:p>
            <a:endParaRPr lang="en-US" baseline="30000" dirty="0">
              <a:solidFill>
                <a:srgbClr val="000000"/>
              </a:solidFill>
              <a:latin typeface="Helvetica"/>
            </a:endParaRPr>
          </a:p>
          <a:p>
            <a:r>
              <a:rPr lang="en-US" baseline="30000" dirty="0" err="1">
                <a:solidFill>
                  <a:srgbClr val="000000"/>
                </a:solidFill>
                <a:latin typeface="Helvetica"/>
              </a:rPr>
              <a:t>Bonhams</a:t>
            </a:r>
            <a:r>
              <a:rPr lang="en-US" baseline="30000" dirty="0">
                <a:solidFill>
                  <a:srgbClr val="000000"/>
                </a:solidFill>
                <a:latin typeface="Helvetica"/>
              </a:rPr>
              <a:t> organized three dedicated sales to African modern and contemporary art in 2015, up from one annual sale in previous years. </a:t>
            </a:r>
            <a:r>
              <a:rPr lang="en-US" baseline="30000" dirty="0" err="1">
                <a:solidFill>
                  <a:srgbClr val="000000"/>
                </a:solidFill>
                <a:latin typeface="Helvetica"/>
              </a:rPr>
              <a:t>Bonhams</a:t>
            </a:r>
            <a:r>
              <a:rPr lang="en-US" baseline="30000" dirty="0">
                <a:solidFill>
                  <a:srgbClr val="000000"/>
                </a:solidFill>
                <a:latin typeface="Helvetica"/>
              </a:rPr>
              <a:t>’ Africa Now auctions raised £1.64 million in 2015, up 53 percent from 2014. Experts have a neutral-to-positive outlook for the next 12 months on the African art market</a:t>
            </a:r>
            <a:r>
              <a:rPr lang="en-US" baseline="30000" dirty="0" smtClean="0">
                <a:solidFill>
                  <a:srgbClr val="000000"/>
                </a:solidFill>
                <a:latin typeface="Helvetica"/>
              </a:rPr>
              <a:t>.</a:t>
            </a:r>
          </a:p>
          <a:p>
            <a:endParaRPr lang="en-US" baseline="30000" dirty="0" smtClean="0">
              <a:solidFill>
                <a:srgbClr val="000000"/>
              </a:solidFill>
              <a:latin typeface="Helvetica"/>
            </a:endParaRPr>
          </a:p>
          <a:p>
            <a:pPr rtl="0"/>
            <a:r>
              <a:rPr lang="en-US" b="0" i="0" u="none" strike="noStrike" kern="1200" baseline="0" dirty="0" smtClean="0">
                <a:solidFill>
                  <a:srgbClr val="FFFFFF"/>
                </a:solidFill>
                <a:latin typeface="+mn-lt"/>
              </a:rPr>
              <a:t>Philippine art market set to grow: whilst the majority of the focus has been on</a:t>
            </a:r>
          </a:p>
          <a:p>
            <a:pPr rtl="0"/>
            <a:r>
              <a:rPr lang="en-US" b="0" i="0" u="none" strike="noStrike" kern="1200" baseline="0" dirty="0" smtClean="0">
                <a:solidFill>
                  <a:srgbClr val="FFFFFF"/>
                </a:solidFill>
                <a:latin typeface="+mn-lt"/>
              </a:rPr>
              <a:t> Indonesian artists in recent years, the Philippine art market, with its well-developed </a:t>
            </a:r>
          </a:p>
          <a:p>
            <a:pPr rtl="0"/>
            <a:r>
              <a:rPr lang="en-US" b="0" i="0" u="none" strike="noStrike" kern="1200" baseline="0" dirty="0" smtClean="0">
                <a:solidFill>
                  <a:srgbClr val="FFFFFF"/>
                </a:solidFill>
                <a:latin typeface="+mn-lt"/>
              </a:rPr>
              <a:t>auction market, international art fair, and vibrant local gallery scene, is well positioned</a:t>
            </a:r>
          </a:p>
          <a:p>
            <a:pPr rtl="0"/>
            <a:r>
              <a:rPr lang="en-US" b="0" i="0" u="none" strike="noStrike" kern="1200" baseline="0" dirty="0" smtClean="0">
                <a:solidFill>
                  <a:srgbClr val="FFFFFF"/>
                </a:solidFill>
                <a:latin typeface="+mn-lt"/>
              </a:rPr>
              <a:t> to grow into one of </a:t>
            </a:r>
          </a:p>
          <a:p>
            <a:pPr rtl="0"/>
            <a:r>
              <a:rPr lang="en-US" b="0" i="0" u="none" strike="noStrike" kern="1200" baseline="0" dirty="0" smtClean="0">
                <a:solidFill>
                  <a:srgbClr val="FFFFFF"/>
                </a:solidFill>
                <a:latin typeface="+mn-lt"/>
              </a:rPr>
              <a:t>the leading regional Southeast Asian art markets in the future. </a:t>
            </a:r>
          </a:p>
          <a:p>
            <a:endParaRPr lang="en-US" dirty="0"/>
          </a:p>
        </p:txBody>
      </p:sp>
      <p:sp>
        <p:nvSpPr>
          <p:cNvPr id="4" name="Slide Number Placeholder 3"/>
          <p:cNvSpPr>
            <a:spLocks noGrp="1"/>
          </p:cNvSpPr>
          <p:nvPr>
            <p:ph type="sldNum" sz="quarter" idx="10"/>
          </p:nvPr>
        </p:nvSpPr>
        <p:spPr/>
        <p:txBody>
          <a:bodyPr/>
          <a:lstStyle/>
          <a:p>
            <a:fld id="{F6F4F90B-28D8-E643-891E-718CCC3473A2}" type="slidenum">
              <a:rPr lang="en-US" smtClean="0"/>
              <a:t>12</a:t>
            </a:fld>
            <a:endParaRPr lang="en-US" dirty="0"/>
          </a:p>
        </p:txBody>
      </p:sp>
    </p:spTree>
    <p:extLst>
      <p:ext uri="{BB962C8B-B14F-4D97-AF65-F5344CB8AC3E}">
        <p14:creationId xmlns:p14="http://schemas.microsoft.com/office/powerpoint/2010/main" val="43875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44E27-A8D0-2F4B-A39E-517F9432201F}" type="slidenum">
              <a:rPr lang="en-US" smtClean="0"/>
              <a:t>13</a:t>
            </a:fld>
            <a:endParaRPr lang="en-US"/>
          </a:p>
        </p:txBody>
      </p:sp>
    </p:spTree>
    <p:extLst>
      <p:ext uri="{BB962C8B-B14F-4D97-AF65-F5344CB8AC3E}">
        <p14:creationId xmlns:p14="http://schemas.microsoft.com/office/powerpoint/2010/main" val="351837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44E27-A8D0-2F4B-A39E-517F9432201F}" type="slidenum">
              <a:rPr lang="en-US" smtClean="0"/>
              <a:t>14</a:t>
            </a:fld>
            <a:endParaRPr lang="en-US" dirty="0"/>
          </a:p>
        </p:txBody>
      </p:sp>
    </p:spTree>
    <p:extLst>
      <p:ext uri="{BB962C8B-B14F-4D97-AF65-F5344CB8AC3E}">
        <p14:creationId xmlns:p14="http://schemas.microsoft.com/office/powerpoint/2010/main" val="197264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44E27-A8D0-2F4B-A39E-517F9432201F}" type="slidenum">
              <a:rPr lang="en-US" smtClean="0"/>
              <a:t>15</a:t>
            </a:fld>
            <a:endParaRPr lang="en-US"/>
          </a:p>
        </p:txBody>
      </p:sp>
    </p:spTree>
    <p:extLst>
      <p:ext uri="{BB962C8B-B14F-4D97-AF65-F5344CB8AC3E}">
        <p14:creationId xmlns:p14="http://schemas.microsoft.com/office/powerpoint/2010/main" val="302987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C8E8EF-BD7D-A845-9349-51E828F62639}"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8E8EF-BD7D-A845-9349-51E828F62639}"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8E8EF-BD7D-A845-9349-51E828F62639}"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8E8EF-BD7D-A845-9349-51E828F62639}"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C8E8EF-BD7D-A845-9349-51E828F62639}"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C8E8EF-BD7D-A845-9349-51E828F62639}"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C8E8EF-BD7D-A845-9349-51E828F62639}" type="datetimeFigureOut">
              <a:rPr lang="en-US" smtClean="0"/>
              <a:t>10/25/16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C8E8EF-BD7D-A845-9349-51E828F62639}" type="datetimeFigureOut">
              <a:rPr lang="en-US" smtClean="0"/>
              <a:t>10/25/16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8E8EF-BD7D-A845-9349-51E828F62639}" type="datetimeFigureOut">
              <a:rPr lang="en-US" smtClean="0"/>
              <a:t>10/25/16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8E8EF-BD7D-A845-9349-51E828F62639}"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8E8EF-BD7D-A845-9349-51E828F62639}"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5459D-F19B-084B-B293-77EDE13086AB}"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8E8EF-BD7D-A845-9349-51E828F62639}" type="datetimeFigureOut">
              <a:rPr lang="en-US" smtClean="0"/>
              <a:t>10/25/16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5459D-F19B-084B-B293-77EDE13086AB}"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26.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g"/><Relationship Id="rId3" Type="http://schemas.openxmlformats.org/officeDocument/2006/relationships/hyperlink" Target="mailto:cboyle@pallmallartadvisor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Unlocking the Potential of Hidden Wealth:</a:t>
            </a:r>
            <a:br>
              <a:rPr lang="en-US" sz="3600" dirty="0" smtClean="0"/>
            </a:br>
            <a:r>
              <a:rPr lang="en-US" sz="3600" dirty="0" smtClean="0"/>
              <a:t>Managing Tangible Assets</a:t>
            </a:r>
            <a:endParaRPr lang="en-US" sz="3600" dirty="0"/>
          </a:p>
        </p:txBody>
      </p:sp>
      <p:sp>
        <p:nvSpPr>
          <p:cNvPr id="16" name="TextBox 15"/>
          <p:cNvSpPr txBox="1"/>
          <p:nvPr/>
        </p:nvSpPr>
        <p:spPr>
          <a:xfrm>
            <a:off x="507923" y="6263061"/>
            <a:ext cx="8178877" cy="461665"/>
          </a:xfrm>
          <a:prstGeom prst="rect">
            <a:avLst/>
          </a:prstGeom>
          <a:noFill/>
        </p:spPr>
        <p:txBody>
          <a:bodyPr wrap="square" rtlCol="0">
            <a:spAutoFit/>
          </a:bodyPr>
          <a:lstStyle/>
          <a:p>
            <a:pPr algn="ctr"/>
            <a:r>
              <a:rPr lang="en-US" sz="2400" dirty="0" smtClean="0"/>
              <a:t>Colleen Boyle, Senior Vice President - Pall Mall Art Advisors</a:t>
            </a:r>
            <a:endParaRPr lang="en-US" sz="2400" dirty="0"/>
          </a:p>
        </p:txBody>
      </p:sp>
      <p:pic>
        <p:nvPicPr>
          <p:cNvPr id="17" name="Picture 16" descr="3. Homepage Slider 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1429" y="1544639"/>
            <a:ext cx="6182032" cy="4564439"/>
          </a:xfrm>
          <a:prstGeom prst="rect">
            <a:avLst/>
          </a:prstGeom>
        </p:spPr>
      </p:pic>
    </p:spTree>
    <p:extLst>
      <p:ext uri="{BB962C8B-B14F-4D97-AF65-F5344CB8AC3E}">
        <p14:creationId xmlns:p14="http://schemas.microsoft.com/office/powerpoint/2010/main" val="241468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2015 Art Sales Results</a:t>
            </a:r>
            <a:endParaRPr lang="en-US" dirty="0"/>
          </a:p>
        </p:txBody>
      </p:sp>
      <p:sp>
        <p:nvSpPr>
          <p:cNvPr id="4" name="Content Placeholder 3"/>
          <p:cNvSpPr>
            <a:spLocks noGrp="1"/>
          </p:cNvSpPr>
          <p:nvPr>
            <p:ph sz="half" idx="1"/>
          </p:nvPr>
        </p:nvSpPr>
        <p:spPr/>
        <p:txBody>
          <a:bodyPr>
            <a:normAutofit/>
          </a:bodyPr>
          <a:lstStyle/>
          <a:p>
            <a:r>
              <a:rPr lang="en-US" sz="2400" dirty="0" smtClean="0"/>
              <a:t>The United States once again dominate Global Art Market with 38% market shares</a:t>
            </a:r>
          </a:p>
          <a:p>
            <a:endParaRPr lang="en-US" sz="2400" dirty="0" smtClean="0"/>
          </a:p>
          <a:p>
            <a:r>
              <a:rPr lang="en-US" sz="2400" dirty="0" smtClean="0"/>
              <a:t>3 works fetched over $140 million each at auction</a:t>
            </a:r>
          </a:p>
          <a:p>
            <a:endParaRPr lang="en-US" sz="2400" dirty="0"/>
          </a:p>
          <a:p>
            <a:r>
              <a:rPr lang="en-US" sz="2400" dirty="0" smtClean="0"/>
              <a:t>Contraction of Chinese Market</a:t>
            </a:r>
            <a:endParaRPr lang="en-US" sz="2400" dirty="0"/>
          </a:p>
          <a:p>
            <a:endParaRPr lang="en-US" sz="2400" dirty="0"/>
          </a:p>
        </p:txBody>
      </p:sp>
      <p:pic>
        <p:nvPicPr>
          <p:cNvPr id="8" name="Content Placeholder 7" descr="imgres.jpg"/>
          <p:cNvPicPr>
            <a:picLocks noGrp="1" noChangeAspect="1"/>
          </p:cNvPicPr>
          <p:nvPr>
            <p:ph sz="half" idx="2"/>
          </p:nvPr>
        </p:nvPicPr>
        <p:blipFill>
          <a:blip r:embed="rId2">
            <a:extLst>
              <a:ext uri="{28A0092B-C50C-407E-A947-70E740481C1C}">
                <a14:useLocalDpi xmlns:a14="http://schemas.microsoft.com/office/drawing/2010/main"/>
              </a:ext>
            </a:extLst>
          </a:blip>
          <a:srcRect l="14907" r="14907"/>
          <a:stretch>
            <a:fillRect/>
          </a:stretch>
        </p:blipFill>
        <p:spPr>
          <a:xfrm>
            <a:off x="5012266" y="1600201"/>
            <a:ext cx="3674533" cy="4117962"/>
          </a:xfrm>
          <a:prstGeom prst="rect">
            <a:avLst/>
          </a:prstGeom>
        </p:spPr>
      </p:pic>
      <p:sp>
        <p:nvSpPr>
          <p:cNvPr id="5" name="TextBox 4"/>
          <p:cNvSpPr txBox="1"/>
          <p:nvPr/>
        </p:nvSpPr>
        <p:spPr>
          <a:xfrm>
            <a:off x="5694373" y="5741724"/>
            <a:ext cx="2641456" cy="1231106"/>
          </a:xfrm>
          <a:prstGeom prst="rect">
            <a:avLst/>
          </a:prstGeom>
          <a:noFill/>
        </p:spPr>
        <p:txBody>
          <a:bodyPr wrap="none" rtlCol="0">
            <a:spAutoFit/>
          </a:bodyPr>
          <a:lstStyle/>
          <a:p>
            <a:pPr algn="ctr"/>
            <a:r>
              <a:rPr lang="en-US" sz="1400" b="1" dirty="0"/>
              <a:t>Pablo Picasso (1881-1973)</a:t>
            </a:r>
          </a:p>
          <a:p>
            <a:pPr algn="ctr"/>
            <a:r>
              <a:rPr lang="en-US" sz="1400" b="1" dirty="0"/>
              <a:t>Les Femmes </a:t>
            </a:r>
            <a:r>
              <a:rPr lang="en-US" sz="1400" b="1" dirty="0" err="1"/>
              <a:t>d’Alger</a:t>
            </a:r>
            <a:r>
              <a:rPr lang="en-US" sz="1400" b="1" dirty="0"/>
              <a:t> (Version ‘O’)</a:t>
            </a:r>
          </a:p>
          <a:p>
            <a:pPr algn="ctr"/>
            <a:r>
              <a:rPr lang="en-US" sz="1400" b="1" dirty="0"/>
              <a:t>44 7/8 x 57 5/8 in.</a:t>
            </a:r>
          </a:p>
          <a:p>
            <a:pPr algn="ctr"/>
            <a:r>
              <a:rPr lang="en-US" sz="1400" b="1" dirty="0"/>
              <a:t>$179.4 million</a:t>
            </a:r>
          </a:p>
          <a:p>
            <a:endParaRPr lang="en-US" dirty="0"/>
          </a:p>
        </p:txBody>
      </p:sp>
    </p:spTree>
    <p:extLst>
      <p:ext uri="{BB962C8B-B14F-4D97-AF65-F5344CB8AC3E}">
        <p14:creationId xmlns:p14="http://schemas.microsoft.com/office/powerpoint/2010/main" val="41169046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Fine Art Market</a:t>
            </a:r>
            <a:endParaRPr lang="en-US" dirty="0"/>
          </a:p>
        </p:txBody>
      </p:sp>
      <p:pic>
        <p:nvPicPr>
          <p:cNvPr id="2" name="Picture 1" descr="Screen Shot 2016-03-31 at 10.04.42 AM.png"/>
          <p:cNvPicPr>
            <a:picLocks noChangeAspect="1"/>
          </p:cNvPicPr>
          <p:nvPr/>
        </p:nvPicPr>
        <p:blipFill rotWithShape="1">
          <a:blip r:embed="rId3">
            <a:extLst>
              <a:ext uri="{28A0092B-C50C-407E-A947-70E740481C1C}">
                <a14:useLocalDpi xmlns:a14="http://schemas.microsoft.com/office/drawing/2010/main" val="0"/>
              </a:ext>
            </a:extLst>
          </a:blip>
          <a:srcRect t="4025"/>
          <a:stretch/>
        </p:blipFill>
        <p:spPr>
          <a:xfrm>
            <a:off x="708128" y="1417637"/>
            <a:ext cx="7861300" cy="5046145"/>
          </a:xfrm>
          <a:prstGeom prst="rect">
            <a:avLst/>
          </a:prstGeom>
        </p:spPr>
      </p:pic>
    </p:spTree>
    <p:extLst>
      <p:ext uri="{BB962C8B-B14F-4D97-AF65-F5344CB8AC3E}">
        <p14:creationId xmlns:p14="http://schemas.microsoft.com/office/powerpoint/2010/main" val="9021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Art Market Contemporary and Modern Sales Outlook</a:t>
            </a:r>
            <a:endParaRPr lang="en-US" sz="3600" dirty="0"/>
          </a:p>
        </p:txBody>
      </p:sp>
      <p:sp>
        <p:nvSpPr>
          <p:cNvPr id="3" name="Content Placeholder 2"/>
          <p:cNvSpPr>
            <a:spLocks noGrp="1"/>
          </p:cNvSpPr>
          <p:nvPr>
            <p:ph sz="half" idx="1"/>
          </p:nvPr>
        </p:nvSpPr>
        <p:spPr>
          <a:xfrm>
            <a:off x="237067" y="1600200"/>
            <a:ext cx="4571999" cy="4525963"/>
          </a:xfrm>
        </p:spPr>
        <p:txBody>
          <a:bodyPr>
            <a:normAutofit/>
          </a:bodyPr>
          <a:lstStyle/>
          <a:p>
            <a:r>
              <a:rPr lang="en-US" sz="1600" dirty="0" smtClean="0"/>
              <a:t>Chinese Art sales dropped 41% in 2015</a:t>
            </a:r>
          </a:p>
          <a:p>
            <a:pPr marL="0" indent="0">
              <a:buNone/>
            </a:pPr>
            <a:endParaRPr lang="en-US" sz="1600" dirty="0" smtClean="0"/>
          </a:p>
          <a:p>
            <a:r>
              <a:rPr lang="en-US" sz="1600" dirty="0" smtClean="0"/>
              <a:t>Indian Art sales  increased 13.5%</a:t>
            </a:r>
          </a:p>
          <a:p>
            <a:pPr marL="0" indent="0">
              <a:buNone/>
            </a:pPr>
            <a:endParaRPr lang="en-US" sz="1600" dirty="0" smtClean="0"/>
          </a:p>
          <a:p>
            <a:r>
              <a:rPr lang="en-US" sz="1600" dirty="0" smtClean="0"/>
              <a:t>Southeast Asian Art sales increased 28% in 2015</a:t>
            </a:r>
          </a:p>
          <a:p>
            <a:pPr marL="0" indent="0">
              <a:buNone/>
            </a:pPr>
            <a:endParaRPr lang="en-US" sz="1600" dirty="0" smtClean="0"/>
          </a:p>
          <a:p>
            <a:r>
              <a:rPr lang="en-US" sz="1600" dirty="0" smtClean="0"/>
              <a:t>Latin American </a:t>
            </a:r>
            <a:r>
              <a:rPr lang="en-US" sz="1600" dirty="0"/>
              <a:t>a</a:t>
            </a:r>
            <a:r>
              <a:rPr lang="en-US" sz="1600" dirty="0" smtClean="0"/>
              <a:t>rt sales increased 11%</a:t>
            </a:r>
          </a:p>
          <a:p>
            <a:pPr marL="0" indent="0">
              <a:buNone/>
            </a:pPr>
            <a:endParaRPr lang="en-US" sz="1600" dirty="0" smtClean="0"/>
          </a:p>
          <a:p>
            <a:r>
              <a:rPr lang="en-US" sz="1600" dirty="0" smtClean="0"/>
              <a:t>Middle Eastern Art sales up 5%</a:t>
            </a:r>
          </a:p>
          <a:p>
            <a:pPr marL="0" indent="0">
              <a:buNone/>
            </a:pPr>
            <a:endParaRPr lang="en-US" sz="1600" dirty="0" smtClean="0"/>
          </a:p>
          <a:p>
            <a:r>
              <a:rPr lang="en-US" sz="1600" dirty="0" smtClean="0"/>
              <a:t>Russian  Art  sales dropped 68%</a:t>
            </a:r>
          </a:p>
          <a:p>
            <a:pPr marL="0" indent="0">
              <a:buNone/>
            </a:pPr>
            <a:endParaRPr lang="en-US" sz="1600" dirty="0" smtClean="0"/>
          </a:p>
          <a:p>
            <a:r>
              <a:rPr lang="en-US" sz="1600" dirty="0" smtClean="0"/>
              <a:t>African modern and contemporary art markets continue to grow</a:t>
            </a:r>
            <a:endParaRPr lang="en-US" sz="1600" dirty="0"/>
          </a:p>
        </p:txBody>
      </p:sp>
      <p:pic>
        <p:nvPicPr>
          <p:cNvPr id="5" name="Content Placeholder 4" descr="image.jpg"/>
          <p:cNvPicPr>
            <a:picLocks noGrp="1" noChangeAspect="1"/>
          </p:cNvPicPr>
          <p:nvPr>
            <p:ph sz="half" idx="2"/>
          </p:nvPr>
        </p:nvPicPr>
        <p:blipFill>
          <a:blip r:embed="rId3">
            <a:extLst>
              <a:ext uri="{28A0092B-C50C-407E-A947-70E740481C1C}">
                <a14:useLocalDpi xmlns:a14="http://schemas.microsoft.com/office/drawing/2010/main" val="0"/>
              </a:ext>
            </a:extLst>
          </a:blip>
          <a:srcRect l="13351" r="13351"/>
          <a:stretch>
            <a:fillRect/>
          </a:stretch>
        </p:blipFill>
        <p:spPr>
          <a:xfrm>
            <a:off x="4809066" y="1600200"/>
            <a:ext cx="3877733" cy="4345683"/>
          </a:xfrm>
        </p:spPr>
      </p:pic>
      <p:sp>
        <p:nvSpPr>
          <p:cNvPr id="6" name="TextBox 5"/>
          <p:cNvSpPr txBox="1"/>
          <p:nvPr/>
        </p:nvSpPr>
        <p:spPr>
          <a:xfrm>
            <a:off x="4863374" y="5934670"/>
            <a:ext cx="3627240" cy="738664"/>
          </a:xfrm>
          <a:prstGeom prst="rect">
            <a:avLst/>
          </a:prstGeom>
          <a:noFill/>
        </p:spPr>
        <p:txBody>
          <a:bodyPr wrap="none" rtlCol="0">
            <a:spAutoFit/>
          </a:bodyPr>
          <a:lstStyle/>
          <a:p>
            <a:pPr algn="ctr"/>
            <a:r>
              <a:rPr lang="en-US" sz="1400" dirty="0"/>
              <a:t>BENEDICT CHUKWUKADIBIA ENWONWU M.B.E</a:t>
            </a:r>
          </a:p>
          <a:p>
            <a:pPr algn="ctr"/>
            <a:r>
              <a:rPr lang="en-US" sz="1400" dirty="0"/>
              <a:t>(Nigerian, 1917-1994)</a:t>
            </a:r>
          </a:p>
          <a:p>
            <a:pPr algn="ctr"/>
            <a:r>
              <a:rPr lang="en-US" sz="1400" dirty="0"/>
              <a:t>The gathering of the chiefs, </a:t>
            </a:r>
            <a:r>
              <a:rPr lang="en-US" sz="1400" dirty="0" err="1"/>
              <a:t>Asaba</a:t>
            </a:r>
            <a:endParaRPr lang="en-US" sz="1400" dirty="0"/>
          </a:p>
        </p:txBody>
      </p:sp>
    </p:spTree>
    <p:extLst>
      <p:ext uri="{BB962C8B-B14F-4D97-AF65-F5344CB8AC3E}">
        <p14:creationId xmlns:p14="http://schemas.microsoft.com/office/powerpoint/2010/main" val="7105972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Gentleman’s Market </a:t>
            </a:r>
          </a:p>
        </p:txBody>
      </p:sp>
      <p:sp>
        <p:nvSpPr>
          <p:cNvPr id="8" name="Rectangle 5"/>
          <p:cNvSpPr>
            <a:spLocks noChangeArrowheads="1"/>
          </p:cNvSpPr>
          <p:nvPr/>
        </p:nvSpPr>
        <p:spPr bwMode="auto">
          <a:xfrm>
            <a:off x="5650070" y="5300885"/>
            <a:ext cx="27912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de-DE" b="1" dirty="0"/>
              <a:t>1956 </a:t>
            </a:r>
            <a:r>
              <a:rPr lang="de-DE" b="1" dirty="0" smtClean="0"/>
              <a:t>FERRARI </a:t>
            </a:r>
            <a:r>
              <a:rPr lang="de-DE" b="1" dirty="0"/>
              <a:t>290 MM </a:t>
            </a:r>
            <a:endParaRPr lang="de-DE" b="1" dirty="0" smtClean="0"/>
          </a:p>
          <a:p>
            <a:pPr algn="ctr"/>
            <a:r>
              <a:rPr lang="de-DE" b="1" dirty="0" err="1" smtClean="0"/>
              <a:t>By</a:t>
            </a:r>
            <a:r>
              <a:rPr lang="de-DE" b="1" dirty="0" smtClean="0"/>
              <a:t> </a:t>
            </a:r>
            <a:r>
              <a:rPr lang="de-DE" b="1" dirty="0" err="1" smtClean="0"/>
              <a:t>Scaglietti</a:t>
            </a:r>
            <a:endParaRPr lang="de-DE" b="1" dirty="0" smtClean="0"/>
          </a:p>
          <a:p>
            <a:pPr algn="ctr"/>
            <a:r>
              <a:rPr lang="de-DE" b="1" dirty="0" smtClean="0"/>
              <a:t>Sold </a:t>
            </a:r>
            <a:r>
              <a:rPr lang="de-DE" b="1" dirty="0" err="1" smtClean="0"/>
              <a:t>at</a:t>
            </a:r>
            <a:r>
              <a:rPr lang="de-DE" b="1" dirty="0" smtClean="0"/>
              <a:t> RM Sotheby‘s </a:t>
            </a:r>
            <a:r>
              <a:rPr lang="de-DE" b="1" dirty="0" err="1" smtClean="0"/>
              <a:t>for</a:t>
            </a:r>
            <a:r>
              <a:rPr lang="de-DE" b="1" dirty="0" smtClean="0"/>
              <a:t> $28 </a:t>
            </a:r>
            <a:r>
              <a:rPr lang="de-DE" b="1" dirty="0" err="1" smtClean="0"/>
              <a:t>million</a:t>
            </a:r>
            <a:endParaRPr lang="en-US" b="1" dirty="0"/>
          </a:p>
        </p:txBody>
      </p:sp>
      <p:pic>
        <p:nvPicPr>
          <p:cNvPr id="11" name="Picture 10" descr="Screen Shot 2014-01-27 at 10.36.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251" y="2627893"/>
            <a:ext cx="1976797" cy="3243695"/>
          </a:xfrm>
          <a:prstGeom prst="rect">
            <a:avLst/>
          </a:prstGeom>
        </p:spPr>
      </p:pic>
      <p:sp>
        <p:nvSpPr>
          <p:cNvPr id="12" name="Rectangle 11"/>
          <p:cNvSpPr/>
          <p:nvPr/>
        </p:nvSpPr>
        <p:spPr>
          <a:xfrm>
            <a:off x="2523436" y="1646971"/>
            <a:ext cx="3107610" cy="923330"/>
          </a:xfrm>
          <a:prstGeom prst="rect">
            <a:avLst/>
          </a:prstGeom>
        </p:spPr>
        <p:txBody>
          <a:bodyPr wrap="square">
            <a:spAutoFit/>
          </a:bodyPr>
          <a:lstStyle/>
          <a:p>
            <a:pPr algn="ctr"/>
            <a:r>
              <a:rPr lang="en-US" b="1" dirty="0" smtClean="0"/>
              <a:t>PATEK PHILIPPE </a:t>
            </a:r>
          </a:p>
          <a:p>
            <a:pPr algn="ctr"/>
            <a:r>
              <a:rPr lang="en-US" b="1" dirty="0" smtClean="0"/>
              <a:t>18K Gold Wristwatch</a:t>
            </a:r>
          </a:p>
          <a:p>
            <a:pPr algn="ctr"/>
            <a:r>
              <a:rPr lang="en-US" b="1" dirty="0" smtClean="0"/>
              <a:t>Value: $254,000</a:t>
            </a:r>
            <a:endParaRPr lang="en-US" b="1" dirty="0"/>
          </a:p>
        </p:txBody>
      </p:sp>
      <p:pic>
        <p:nvPicPr>
          <p:cNvPr id="9" name="image12.png"/>
          <p:cNvPicPr/>
          <p:nvPr/>
        </p:nvPicPr>
        <p:blipFill>
          <a:blip r:embed="rId4">
            <a:extLst/>
          </a:blip>
          <a:stretch>
            <a:fillRect/>
          </a:stretch>
        </p:blipFill>
        <p:spPr>
          <a:xfrm>
            <a:off x="323546" y="2999852"/>
            <a:ext cx="2427106" cy="1780899"/>
          </a:xfrm>
          <a:prstGeom prst="rect">
            <a:avLst/>
          </a:prstGeom>
          <a:ln w="12700">
            <a:miter lim="400000"/>
          </a:ln>
        </p:spPr>
      </p:pic>
      <p:sp>
        <p:nvSpPr>
          <p:cNvPr id="10" name="Shape 98"/>
          <p:cNvSpPr/>
          <p:nvPr/>
        </p:nvSpPr>
        <p:spPr>
          <a:xfrm>
            <a:off x="-152755" y="5301297"/>
            <a:ext cx="3421426" cy="86177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1600" b="1"/>
            </a:lvl1pPr>
          </a:lstStyle>
          <a:p>
            <a:pPr lvl="0">
              <a:defRPr sz="1800" b="0"/>
            </a:pPr>
            <a:r>
              <a:rPr sz="1600" b="1" dirty="0"/>
              <a:t>GOLD-INLAID  COLT MODEL </a:t>
            </a:r>
            <a:endParaRPr lang="en-US" sz="1600" b="1" dirty="0" smtClean="0"/>
          </a:p>
          <a:p>
            <a:pPr lvl="0">
              <a:defRPr sz="1800" b="0"/>
            </a:pPr>
            <a:r>
              <a:rPr sz="1600" b="1" dirty="0" smtClean="0"/>
              <a:t>1849 </a:t>
            </a:r>
            <a:r>
              <a:rPr sz="1600" b="1" dirty="0"/>
              <a:t>POCKET  REVOLVER </a:t>
            </a:r>
            <a:endParaRPr lang="en-US" sz="1600" b="1" dirty="0" smtClean="0"/>
          </a:p>
          <a:p>
            <a:pPr lvl="0">
              <a:defRPr sz="1800" b="0"/>
            </a:pPr>
            <a:r>
              <a:rPr lang="en-US" dirty="0" smtClean="0"/>
              <a:t>Value:</a:t>
            </a:r>
            <a:r>
              <a:rPr sz="1600" b="1" dirty="0" smtClean="0"/>
              <a:t> </a:t>
            </a:r>
            <a:r>
              <a:rPr sz="1600" b="1" dirty="0"/>
              <a:t>$</a:t>
            </a:r>
            <a:r>
              <a:rPr sz="1600" b="1" dirty="0" smtClean="0"/>
              <a:t>1</a:t>
            </a:r>
            <a:r>
              <a:rPr lang="en-US" sz="1600" b="1" dirty="0" smtClean="0"/>
              <a:t>.</a:t>
            </a:r>
            <a:r>
              <a:rPr sz="1600" b="1" dirty="0" smtClean="0"/>
              <a:t>1</a:t>
            </a:r>
            <a:r>
              <a:rPr lang="en-US" sz="1600" b="1" dirty="0" smtClean="0"/>
              <a:t> million</a:t>
            </a:r>
            <a:r>
              <a:rPr sz="1600" b="1" dirty="0" smtClean="0"/>
              <a:t> </a:t>
            </a:r>
            <a:endParaRPr sz="1600" b="1" dirty="0"/>
          </a:p>
        </p:txBody>
      </p:sp>
      <p:pic>
        <p:nvPicPr>
          <p:cNvPr id="3" name="Picture 2" descr="1956-Ferrari-290-MM-by-Scaglietti--240x13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1046" y="2999852"/>
            <a:ext cx="3048000" cy="1714500"/>
          </a:xfrm>
          <a:prstGeom prst="rect">
            <a:avLst/>
          </a:prstGeom>
        </p:spPr>
      </p:pic>
    </p:spTree>
    <p:extLst>
      <p:ext uri="{BB962C8B-B14F-4D97-AF65-F5344CB8AC3E}">
        <p14:creationId xmlns:p14="http://schemas.microsoft.com/office/powerpoint/2010/main" val="127660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Collector Cars</a:t>
            </a:r>
            <a:endParaRPr lang="en-US" sz="4000" dirty="0"/>
          </a:p>
        </p:txBody>
      </p:sp>
      <p:pic>
        <p:nvPicPr>
          <p:cNvPr id="3" name="Picture 2" descr="boomers-inline1-alt-photo-571078-s-origina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60342"/>
            <a:ext cx="8610600" cy="5257800"/>
          </a:xfrm>
          <a:prstGeom prst="rect">
            <a:avLst/>
          </a:prstGeom>
        </p:spPr>
      </p:pic>
    </p:spTree>
    <p:extLst>
      <p:ext uri="{BB962C8B-B14F-4D97-AF65-F5344CB8AC3E}">
        <p14:creationId xmlns:p14="http://schemas.microsoft.com/office/powerpoint/2010/main" val="39543798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Cars to Watch</a:t>
            </a:r>
            <a:endParaRPr lang="en-US" sz="4000" dirty="0"/>
          </a:p>
        </p:txBody>
      </p:sp>
      <p:sp>
        <p:nvSpPr>
          <p:cNvPr id="3" name="Rectangle 2"/>
          <p:cNvSpPr/>
          <p:nvPr/>
        </p:nvSpPr>
        <p:spPr>
          <a:xfrm>
            <a:off x="179568" y="1676185"/>
            <a:ext cx="6142494" cy="2862323"/>
          </a:xfrm>
          <a:prstGeom prst="rect">
            <a:avLst/>
          </a:prstGeom>
        </p:spPr>
        <p:txBody>
          <a:bodyPr wrap="square">
            <a:spAutoFit/>
          </a:bodyPr>
          <a:lstStyle/>
          <a:p>
            <a:pPr marL="342900" indent="-342900">
              <a:buAutoNum type="arabicPeriod"/>
            </a:pPr>
            <a:r>
              <a:rPr lang="en-US" b="1" dirty="0" smtClean="0"/>
              <a:t>1974 </a:t>
            </a:r>
            <a:r>
              <a:rPr lang="en-US" b="1" dirty="0"/>
              <a:t>– 1977 Porsche 911 </a:t>
            </a:r>
            <a:endParaRPr lang="en-US" b="1" dirty="0" smtClean="0"/>
          </a:p>
          <a:p>
            <a:pPr marL="342900" indent="-342900">
              <a:buAutoNum type="arabicPeriod"/>
            </a:pPr>
            <a:endParaRPr lang="en-US" b="1" dirty="0"/>
          </a:p>
          <a:p>
            <a:r>
              <a:rPr lang="en-US" b="1" dirty="0"/>
              <a:t>2. 2004 – 2009 Aston Martin DB9 </a:t>
            </a:r>
            <a:endParaRPr lang="en-US" b="1" dirty="0" smtClean="0"/>
          </a:p>
          <a:p>
            <a:endParaRPr lang="en-US" b="1" dirty="0"/>
          </a:p>
          <a:p>
            <a:r>
              <a:rPr lang="en-US" b="1" dirty="0"/>
              <a:t>3. 1984 – 1996 Ferrari </a:t>
            </a:r>
            <a:r>
              <a:rPr lang="en-US" b="1" dirty="0" err="1"/>
              <a:t>Testarossa</a:t>
            </a:r>
            <a:r>
              <a:rPr lang="en-US" b="1" dirty="0"/>
              <a:t>/512 TR/F512 M </a:t>
            </a:r>
            <a:r>
              <a:rPr lang="en-US" b="1" dirty="0" smtClean="0"/>
              <a:t> </a:t>
            </a:r>
          </a:p>
          <a:p>
            <a:endParaRPr lang="en-US" b="1" dirty="0"/>
          </a:p>
          <a:p>
            <a:r>
              <a:rPr lang="en-US" b="1" dirty="0"/>
              <a:t>4. 1975 – 1985 Ferrari 308 GTS/GTB </a:t>
            </a:r>
            <a:endParaRPr lang="en-US" b="1" dirty="0" smtClean="0"/>
          </a:p>
          <a:p>
            <a:endParaRPr lang="en-US" b="1" dirty="0"/>
          </a:p>
          <a:p>
            <a:r>
              <a:rPr lang="en-US" b="1" dirty="0"/>
              <a:t>5. 1990 – 2001 Lamborghini Diablo </a:t>
            </a:r>
          </a:p>
          <a:p>
            <a:endParaRPr lang="en-US" dirty="0"/>
          </a:p>
        </p:txBody>
      </p:sp>
      <p:pic>
        <p:nvPicPr>
          <p:cNvPr id="4" name="Picture 3" descr="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836" y="1417638"/>
            <a:ext cx="2675702" cy="1204066"/>
          </a:xfrm>
          <a:prstGeom prst="rect">
            <a:avLst/>
          </a:prstGeom>
        </p:spPr>
      </p:pic>
      <p:pic>
        <p:nvPicPr>
          <p:cNvPr id="6" name="Picture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828" y="2806184"/>
            <a:ext cx="2848710" cy="1732324"/>
          </a:xfrm>
          <a:prstGeom prst="rect">
            <a:avLst/>
          </a:prstGeom>
        </p:spPr>
      </p:pic>
      <p:pic>
        <p:nvPicPr>
          <p:cNvPr id="7" name="Picture 6"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5679" y="4606551"/>
            <a:ext cx="2692766" cy="2016975"/>
          </a:xfrm>
          <a:prstGeom prst="rect">
            <a:avLst/>
          </a:prstGeom>
        </p:spPr>
      </p:pic>
      <p:pic>
        <p:nvPicPr>
          <p:cNvPr id="8" name="Picture 7"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831" y="4606551"/>
            <a:ext cx="3089975" cy="2056238"/>
          </a:xfrm>
          <a:prstGeom prst="rect">
            <a:avLst/>
          </a:prstGeom>
        </p:spPr>
      </p:pic>
    </p:spTree>
    <p:extLst>
      <p:ext uri="{BB962C8B-B14F-4D97-AF65-F5344CB8AC3E}">
        <p14:creationId xmlns:p14="http://schemas.microsoft.com/office/powerpoint/2010/main" val="33279266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27.png"/>
          <p:cNvPicPr/>
          <p:nvPr/>
        </p:nvPicPr>
        <p:blipFill>
          <a:blip r:embed="rId3" cstate="email">
            <a:extLst>
              <a:ext uri="{28A0092B-C50C-407E-A947-70E740481C1C}">
                <a14:useLocalDpi xmlns:a14="http://schemas.microsoft.com/office/drawing/2010/main"/>
              </a:ext>
            </a:extLst>
          </a:blip>
          <a:stretch>
            <a:fillRect/>
          </a:stretch>
        </p:blipFill>
        <p:spPr>
          <a:xfrm>
            <a:off x="708025" y="1204912"/>
            <a:ext cx="2371725" cy="3989389"/>
          </a:xfrm>
          <a:prstGeom prst="rect">
            <a:avLst/>
          </a:prstGeom>
          <a:ln w="12700">
            <a:miter lim="400000"/>
          </a:ln>
        </p:spPr>
      </p:pic>
      <p:sp>
        <p:nvSpPr>
          <p:cNvPr id="142" name="Shape 142"/>
          <p:cNvSpPr>
            <a:spLocks noGrp="1"/>
          </p:cNvSpPr>
          <p:nvPr>
            <p:ph type="title"/>
          </p:nvPr>
        </p:nvSpPr>
        <p:spPr>
          <a:xfrm>
            <a:off x="551346" y="286254"/>
            <a:ext cx="7661321" cy="584778"/>
          </a:xfrm>
          <a:prstGeom prst="rect">
            <a:avLst/>
          </a:prstGeom>
        </p:spPr>
        <p:txBody>
          <a:bodyPr>
            <a:noAutofit/>
          </a:bodyPr>
          <a:lstStyle>
            <a:lvl1pPr>
              <a:defRPr sz="3200" b="1"/>
            </a:lvl1pPr>
          </a:lstStyle>
          <a:p>
            <a:pPr lvl="0">
              <a:defRPr sz="1800" b="0"/>
            </a:pPr>
            <a:r>
              <a:rPr sz="4000" b="0" dirty="0"/>
              <a:t>French Wine</a:t>
            </a:r>
          </a:p>
        </p:txBody>
      </p:sp>
      <p:sp>
        <p:nvSpPr>
          <p:cNvPr id="143" name="Shape 143"/>
          <p:cNvSpPr/>
          <p:nvPr/>
        </p:nvSpPr>
        <p:spPr>
          <a:xfrm>
            <a:off x="364147" y="5383212"/>
            <a:ext cx="3063364" cy="7078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latin typeface="Rockwell"/>
                <a:ea typeface="Rockwell"/>
                <a:cs typeface="Rockwell"/>
                <a:sym typeface="Rockwell"/>
              </a:defRPr>
            </a:lvl1pPr>
          </a:lstStyle>
          <a:p>
            <a:pPr lvl="0"/>
            <a:r>
              <a:rPr sz="2000" b="1" dirty="0">
                <a:latin typeface="+mn-lt"/>
              </a:rPr>
              <a:t>Case Romanée-Conti 1990, </a:t>
            </a:r>
            <a:r>
              <a:rPr lang="en-US" sz="2000" b="1" dirty="0" smtClean="0">
                <a:latin typeface="+mn-lt"/>
              </a:rPr>
              <a:t>Value: </a:t>
            </a:r>
            <a:r>
              <a:rPr sz="2000" b="1" dirty="0" smtClean="0">
                <a:latin typeface="+mn-lt"/>
              </a:rPr>
              <a:t>$</a:t>
            </a:r>
            <a:r>
              <a:rPr sz="2000" b="1" dirty="0">
                <a:latin typeface="+mn-lt"/>
              </a:rPr>
              <a:t>297,500</a:t>
            </a:r>
          </a:p>
        </p:txBody>
      </p:sp>
      <p:pic>
        <p:nvPicPr>
          <p:cNvPr id="144" name="image28.png"/>
          <p:cNvPicPr/>
          <p:nvPr/>
        </p:nvPicPr>
        <p:blipFill>
          <a:blip r:embed="rId4">
            <a:extLst/>
          </a:blip>
          <a:stretch>
            <a:fillRect/>
          </a:stretch>
        </p:blipFill>
        <p:spPr>
          <a:xfrm>
            <a:off x="4611335" y="1233463"/>
            <a:ext cx="3300231" cy="4422270"/>
          </a:xfrm>
          <a:prstGeom prst="rect">
            <a:avLst/>
          </a:prstGeom>
          <a:ln w="12700">
            <a:miter lim="400000"/>
          </a:ln>
        </p:spPr>
      </p:pic>
    </p:spTree>
    <p:extLst>
      <p:ext uri="{BB962C8B-B14F-4D97-AF65-F5344CB8AC3E}">
        <p14:creationId xmlns:p14="http://schemas.microsoft.com/office/powerpoint/2010/main" val="179857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Growth of the Jewelry Market</a:t>
            </a:r>
            <a:endParaRPr lang="en-US" sz="4000" dirty="0"/>
          </a:p>
        </p:txBody>
      </p:sp>
      <p:pic>
        <p:nvPicPr>
          <p:cNvPr id="10" name="Picture 9" descr="0x6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1110" y="1417638"/>
            <a:ext cx="2225332" cy="2736064"/>
          </a:xfrm>
          <a:prstGeom prst="rect">
            <a:avLst/>
          </a:prstGeom>
        </p:spPr>
      </p:pic>
      <p:sp>
        <p:nvSpPr>
          <p:cNvPr id="11" name="TextBox 10"/>
          <p:cNvSpPr txBox="1"/>
          <p:nvPr/>
        </p:nvSpPr>
        <p:spPr>
          <a:xfrm>
            <a:off x="2914216" y="4298057"/>
            <a:ext cx="3230910" cy="923330"/>
          </a:xfrm>
          <a:prstGeom prst="rect">
            <a:avLst/>
          </a:prstGeom>
          <a:noFill/>
        </p:spPr>
        <p:txBody>
          <a:bodyPr wrap="none" rtlCol="0">
            <a:spAutoFit/>
          </a:bodyPr>
          <a:lstStyle/>
          <a:p>
            <a:pPr algn="ctr"/>
            <a:r>
              <a:rPr lang="en-US" b="1" dirty="0" smtClean="0"/>
              <a:t>Harry Winston </a:t>
            </a:r>
          </a:p>
          <a:p>
            <a:pPr algn="ctr"/>
            <a:r>
              <a:rPr lang="en-US" b="1" dirty="0" smtClean="0"/>
              <a:t>Emerald and Diamond Necklace</a:t>
            </a:r>
          </a:p>
          <a:p>
            <a:pPr algn="ctr"/>
            <a:r>
              <a:rPr lang="en-US" b="1" dirty="0" smtClean="0"/>
              <a:t>Value:  $1.2 million</a:t>
            </a:r>
          </a:p>
        </p:txBody>
      </p:sp>
      <p:pic>
        <p:nvPicPr>
          <p:cNvPr id="2" name="Picture 1" descr="-1x-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6625" y="2597416"/>
            <a:ext cx="2087217" cy="2087217"/>
          </a:xfrm>
          <a:prstGeom prst="rect">
            <a:avLst/>
          </a:prstGeom>
        </p:spPr>
      </p:pic>
      <p:sp>
        <p:nvSpPr>
          <p:cNvPr id="4" name="Rectangle 3"/>
          <p:cNvSpPr/>
          <p:nvPr/>
        </p:nvSpPr>
        <p:spPr>
          <a:xfrm>
            <a:off x="5741464" y="5087361"/>
            <a:ext cx="3246577" cy="1200329"/>
          </a:xfrm>
          <a:prstGeom prst="rect">
            <a:avLst/>
          </a:prstGeom>
        </p:spPr>
        <p:txBody>
          <a:bodyPr wrap="square">
            <a:spAutoFit/>
          </a:bodyPr>
          <a:lstStyle/>
          <a:p>
            <a:pPr algn="ctr"/>
            <a:r>
              <a:rPr lang="en-US" b="1" dirty="0" smtClean="0"/>
              <a:t>The </a:t>
            </a:r>
            <a:r>
              <a:rPr lang="en-US" b="1" dirty="0"/>
              <a:t>Blue Moon of </a:t>
            </a:r>
            <a:r>
              <a:rPr lang="en-US" b="1" dirty="0" smtClean="0"/>
              <a:t>Josephine  </a:t>
            </a:r>
          </a:p>
          <a:p>
            <a:pPr algn="ctr"/>
            <a:r>
              <a:rPr lang="en-US" b="1" dirty="0" smtClean="0"/>
              <a:t>Diamond Ring</a:t>
            </a:r>
          </a:p>
          <a:p>
            <a:pPr algn="ctr"/>
            <a:r>
              <a:rPr lang="en-US" b="1" dirty="0" smtClean="0"/>
              <a:t>13.02 Carats</a:t>
            </a:r>
          </a:p>
          <a:p>
            <a:pPr algn="ctr"/>
            <a:r>
              <a:rPr lang="en-US" b="1" dirty="0" smtClean="0"/>
              <a:t>Sold for $48.4 mm </a:t>
            </a:r>
            <a:endParaRPr lang="en-US" b="1" dirty="0"/>
          </a:p>
        </p:txBody>
      </p:sp>
      <p:pic>
        <p:nvPicPr>
          <p:cNvPr id="5" name="Picture 4" descr="-1x-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2728775"/>
            <a:ext cx="2095264" cy="2095264"/>
          </a:xfrm>
          <a:prstGeom prst="rect">
            <a:avLst/>
          </a:prstGeom>
        </p:spPr>
      </p:pic>
      <p:sp>
        <p:nvSpPr>
          <p:cNvPr id="12" name="Rectangle 11"/>
          <p:cNvSpPr/>
          <p:nvPr/>
        </p:nvSpPr>
        <p:spPr>
          <a:xfrm>
            <a:off x="3160" y="4824039"/>
            <a:ext cx="3214646" cy="1477328"/>
          </a:xfrm>
          <a:prstGeom prst="rect">
            <a:avLst/>
          </a:prstGeom>
        </p:spPr>
        <p:txBody>
          <a:bodyPr wrap="square">
            <a:spAutoFit/>
          </a:bodyPr>
          <a:lstStyle/>
          <a:p>
            <a:pPr algn="ctr"/>
            <a:r>
              <a:rPr lang="en-US" b="1" dirty="0"/>
              <a:t>Ruby and </a:t>
            </a:r>
            <a:r>
              <a:rPr lang="en-US" b="1" dirty="0" smtClean="0"/>
              <a:t>Diamond</a:t>
            </a:r>
          </a:p>
          <a:p>
            <a:pPr algn="ctr"/>
            <a:r>
              <a:rPr lang="en-US" b="1" dirty="0" smtClean="0"/>
              <a:t> </a:t>
            </a:r>
            <a:r>
              <a:rPr lang="en-US" b="1" dirty="0"/>
              <a:t>Latticework Necklace, </a:t>
            </a:r>
            <a:endParaRPr lang="en-US" b="1" dirty="0" smtClean="0"/>
          </a:p>
          <a:p>
            <a:pPr algn="ctr"/>
            <a:r>
              <a:rPr lang="en-US" b="1" dirty="0" smtClean="0"/>
              <a:t>Sold for  $13mm</a:t>
            </a:r>
          </a:p>
          <a:p>
            <a:pPr algn="ctr"/>
            <a:r>
              <a:rPr lang="en-US" b="1" dirty="0" smtClean="0"/>
              <a:t>Each stone was found in famous Burmese mines</a:t>
            </a:r>
            <a:endParaRPr lang="en-US" b="1" dirty="0"/>
          </a:p>
        </p:txBody>
      </p:sp>
    </p:spTree>
    <p:extLst>
      <p:ext uri="{BB962C8B-B14F-4D97-AF65-F5344CB8AC3E}">
        <p14:creationId xmlns:p14="http://schemas.microsoft.com/office/powerpoint/2010/main" val="2236897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Autofit/>
          </a:bodyPr>
          <a:lstStyle/>
          <a:p>
            <a:pPr eaLnBrk="1" fontAlgn="auto" hangingPunct="1">
              <a:spcAft>
                <a:spcPts val="0"/>
              </a:spcAft>
              <a:defRPr/>
            </a:pPr>
            <a:r>
              <a:rPr lang="en-US" sz="3600" dirty="0" smtClean="0"/>
              <a:t>Fair </a:t>
            </a:r>
            <a:r>
              <a:rPr lang="en-US" sz="3600" dirty="0" smtClean="0"/>
              <a:t>Market vs. Retail </a:t>
            </a:r>
            <a:r>
              <a:rPr lang="en-US" sz="3600" dirty="0" smtClean="0"/>
              <a:t>Replacement Value</a:t>
            </a:r>
            <a:endParaRPr lang="en-US" sz="3600" dirty="0"/>
          </a:p>
        </p:txBody>
      </p:sp>
      <p:sp>
        <p:nvSpPr>
          <p:cNvPr id="6" name="Content Placeholder 5"/>
          <p:cNvSpPr>
            <a:spLocks noGrp="1"/>
          </p:cNvSpPr>
          <p:nvPr>
            <p:ph sz="half" idx="1"/>
          </p:nvPr>
        </p:nvSpPr>
        <p:spPr/>
        <p:txBody>
          <a:bodyPr rtlCol="0">
            <a:normAutofit/>
          </a:bodyPr>
          <a:lstStyle/>
          <a:p>
            <a:pPr eaLnBrk="1" fontAlgn="auto" hangingPunct="1">
              <a:spcAft>
                <a:spcPts val="0"/>
              </a:spcAft>
              <a:buFont typeface="Arial"/>
              <a:buChar char="•"/>
              <a:defRPr/>
            </a:pPr>
            <a:r>
              <a:rPr lang="en-US" dirty="0" smtClean="0">
                <a:ea typeface="+mn-ea"/>
                <a:cs typeface="+mn-cs"/>
              </a:rPr>
              <a:t>Estate Planning/Probate Appraisals</a:t>
            </a:r>
          </a:p>
          <a:p>
            <a:pPr eaLnBrk="1" fontAlgn="auto" hangingPunct="1">
              <a:spcAft>
                <a:spcPts val="0"/>
              </a:spcAft>
              <a:buFont typeface="Arial"/>
              <a:buChar char="•"/>
              <a:defRPr/>
            </a:pPr>
            <a:r>
              <a:rPr lang="en-US" dirty="0" smtClean="0">
                <a:ea typeface="+mn-ea"/>
                <a:cs typeface="+mn-cs"/>
              </a:rPr>
              <a:t>Divorce</a:t>
            </a:r>
          </a:p>
          <a:p>
            <a:pPr eaLnBrk="1" fontAlgn="auto" hangingPunct="1">
              <a:spcAft>
                <a:spcPts val="0"/>
              </a:spcAft>
              <a:buFont typeface="Arial"/>
              <a:buChar char="•"/>
              <a:defRPr/>
            </a:pPr>
            <a:r>
              <a:rPr lang="en-US" dirty="0" smtClean="0">
                <a:ea typeface="+mn-ea"/>
                <a:cs typeface="+mn-cs"/>
              </a:rPr>
              <a:t>Equitable Distribution</a:t>
            </a:r>
          </a:p>
          <a:p>
            <a:pPr eaLnBrk="1" fontAlgn="auto" hangingPunct="1">
              <a:spcAft>
                <a:spcPts val="0"/>
              </a:spcAft>
              <a:buFont typeface="Arial"/>
              <a:buChar char="•"/>
              <a:defRPr/>
            </a:pPr>
            <a:r>
              <a:rPr lang="en-US" dirty="0" smtClean="0">
                <a:ea typeface="+mn-ea"/>
                <a:cs typeface="+mn-cs"/>
              </a:rPr>
              <a:t>Donation</a:t>
            </a:r>
          </a:p>
          <a:p>
            <a:pPr eaLnBrk="1" fontAlgn="auto" hangingPunct="1">
              <a:spcAft>
                <a:spcPts val="0"/>
              </a:spcAft>
              <a:buFont typeface="Arial"/>
              <a:buChar char="•"/>
              <a:defRPr/>
            </a:pPr>
            <a:r>
              <a:rPr lang="en-US" dirty="0" smtClean="0"/>
              <a:t>Gift Tax</a:t>
            </a: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Art as Collateral</a:t>
            </a:r>
          </a:p>
          <a:p>
            <a:pPr eaLnBrk="1" fontAlgn="auto" hangingPunct="1">
              <a:spcAft>
                <a:spcPts val="0"/>
              </a:spcAft>
              <a:buFont typeface="Arial"/>
              <a:buChar char="•"/>
              <a:defRPr/>
            </a:pPr>
            <a:r>
              <a:rPr lang="en-US" dirty="0" smtClean="0">
                <a:ea typeface="+mn-ea"/>
                <a:cs typeface="+mn-cs"/>
              </a:rPr>
              <a:t>Auction Estimates</a:t>
            </a:r>
            <a:endParaRPr lang="en-US" dirty="0">
              <a:ea typeface="+mn-ea"/>
              <a:cs typeface="+mn-cs"/>
            </a:endParaRPr>
          </a:p>
        </p:txBody>
      </p:sp>
      <p:pic>
        <p:nvPicPr>
          <p:cNvPr id="37891" name="Content Placeholder 7"/>
          <p:cNvPicPr>
            <a:picLocks noGrp="1" noChangeAspect="1"/>
          </p:cNvPicPr>
          <p:nvPr>
            <p:ph sz="half" idx="2"/>
          </p:nvPr>
        </p:nvPicPr>
        <p:blipFill>
          <a:blip r:embed="rId3" cstate="email">
            <a:extLst>
              <a:ext uri="{28A0092B-C50C-407E-A947-70E740481C1C}">
                <a14:useLocalDpi xmlns:a14="http://schemas.microsoft.com/office/drawing/2010/main"/>
              </a:ext>
            </a:extLst>
          </a:blip>
          <a:srcRect t="-1585" b="-1585"/>
          <a:stretch>
            <a:fillRect/>
          </a:stretch>
        </p:blipFill>
        <p:spPr>
          <a:xfrm>
            <a:off x="4879976" y="1600201"/>
            <a:ext cx="3630613" cy="4068233"/>
          </a:xfrm>
        </p:spPr>
      </p:pic>
      <p:sp>
        <p:nvSpPr>
          <p:cNvPr id="37892" name="TextBox 8"/>
          <p:cNvSpPr txBox="1">
            <a:spLocks noChangeArrowheads="1"/>
          </p:cNvSpPr>
          <p:nvPr/>
        </p:nvSpPr>
        <p:spPr bwMode="auto">
          <a:xfrm>
            <a:off x="4997450" y="5911851"/>
            <a:ext cx="4146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800" dirty="0"/>
              <a:t>Frank Bensen, Down the Rapids</a:t>
            </a:r>
          </a:p>
          <a:p>
            <a:pPr eaLnBrk="1" hangingPunct="1"/>
            <a:r>
              <a:rPr lang="en-US" sz="1800" dirty="0"/>
              <a:t>Sold at Christies for $86,000</a:t>
            </a:r>
          </a:p>
        </p:txBody>
      </p:sp>
    </p:spTree>
    <p:extLst>
      <p:ext uri="{BB962C8B-B14F-4D97-AF65-F5344CB8AC3E}">
        <p14:creationId xmlns:p14="http://schemas.microsoft.com/office/powerpoint/2010/main" val="346241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ssolve">
                                      <p:cBhvr>
                                        <p:cTn id="7" dur="500"/>
                                        <p:tgtEl>
                                          <p:spTgt spid="37892"/>
                                        </p:tgtEl>
                                      </p:cBhvr>
                                    </p:animEffect>
                                  </p:childTnLst>
                                </p:cTn>
                              </p:par>
                              <p:par>
                                <p:cTn id="8" presetID="9" presetClass="entr" presetSubtype="0"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dissolve">
                                      <p:cBhvr>
                                        <p:cTn id="10" dur="500"/>
                                        <p:tgtEl>
                                          <p:spTgt spid="3789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additive="base">
                                        <p:cTn id="4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 calcmode="lin" valueType="num">
                                      <p:cBhvr additive="base">
                                        <p:cTn id="4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 calcmode="lin" valueType="num">
                                      <p:cBhvr additive="base">
                                        <p:cTn id="5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378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5168"/>
            <a:ext cx="8229600" cy="1386417"/>
          </a:xfrm>
        </p:spPr>
        <p:txBody>
          <a:bodyPr>
            <a:normAutofit/>
          </a:bodyPr>
          <a:lstStyle/>
          <a:p>
            <a:pPr eaLnBrk="1" hangingPunct="1"/>
            <a:r>
              <a:rPr lang="en-US" sz="3600" dirty="0">
                <a:ea typeface="ＭＳ Ｐゴシック" charset="0"/>
              </a:rPr>
              <a:t>What is Retail Replacement Value?</a:t>
            </a:r>
          </a:p>
        </p:txBody>
      </p:sp>
      <p:sp>
        <p:nvSpPr>
          <p:cNvPr id="9" name="Text Placeholder 8"/>
          <p:cNvSpPr>
            <a:spLocks noGrp="1"/>
          </p:cNvSpPr>
          <p:nvPr>
            <p:ph type="body" idx="1"/>
          </p:nvPr>
        </p:nvSpPr>
        <p:spPr>
          <a:xfrm>
            <a:off x="1292517" y="1515700"/>
            <a:ext cx="6575971" cy="641349"/>
          </a:xfrm>
        </p:spPr>
        <p:txBody>
          <a:bodyPr>
            <a:normAutofit/>
          </a:bodyPr>
          <a:lstStyle/>
          <a:p>
            <a:pPr eaLnBrk="1" hangingPunct="1"/>
            <a:r>
              <a:rPr lang="en-US" dirty="0">
                <a:latin typeface="Calibri" charset="0"/>
                <a:ea typeface="ＭＳ Ｐゴシック" charset="0"/>
              </a:rPr>
              <a:t>ALFRED </a:t>
            </a:r>
            <a:r>
              <a:rPr lang="en-US" dirty="0" smtClean="0">
                <a:latin typeface="Calibri" charset="0"/>
                <a:ea typeface="ＭＳ Ｐゴシック" charset="0"/>
              </a:rPr>
              <a:t>MAURER (AMERICAN/FRENCH 1868-1932)</a:t>
            </a:r>
            <a:endParaRPr lang="en-US" dirty="0">
              <a:latin typeface="Calibri" charset="0"/>
              <a:ea typeface="ＭＳ Ｐゴシック" charset="0"/>
            </a:endParaRPr>
          </a:p>
        </p:txBody>
      </p:sp>
      <p:pic>
        <p:nvPicPr>
          <p:cNvPr id="7" name="Content Placeholder 6" descr="MAURER.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57201" y="2173817"/>
            <a:ext cx="3787775" cy="3706283"/>
          </a:xfrm>
        </p:spPr>
      </p:pic>
      <p:pic>
        <p:nvPicPr>
          <p:cNvPr id="8" name="Content Placeholder 7" descr="MAURER.jpg"/>
          <p:cNvPicPr>
            <a:picLocks noGrp="1" noChangeAspect="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4876800" y="2173818"/>
            <a:ext cx="3810000" cy="3725333"/>
          </a:xfrm>
        </p:spPr>
      </p:pic>
      <p:sp>
        <p:nvSpPr>
          <p:cNvPr id="11" name="TextBox 10"/>
          <p:cNvSpPr txBox="1">
            <a:spLocks noChangeArrowheads="1"/>
          </p:cNvSpPr>
          <p:nvPr/>
        </p:nvSpPr>
        <p:spPr bwMode="auto">
          <a:xfrm>
            <a:off x="533400" y="6019800"/>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800" dirty="0">
                <a:latin typeface="Arial" charset="0"/>
              </a:rPr>
              <a:t>Sold 2006 at auction for $46,000</a:t>
            </a:r>
          </a:p>
        </p:txBody>
      </p:sp>
      <p:sp>
        <p:nvSpPr>
          <p:cNvPr id="12" name="TextBox 11"/>
          <p:cNvSpPr txBox="1">
            <a:spLocks noChangeArrowheads="1"/>
          </p:cNvSpPr>
          <p:nvPr/>
        </p:nvSpPr>
        <p:spPr bwMode="auto">
          <a:xfrm>
            <a:off x="4876800" y="5943601"/>
            <a:ext cx="365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800" dirty="0">
                <a:solidFill>
                  <a:srgbClr val="FF0000"/>
                </a:solidFill>
                <a:latin typeface="Arial" charset="0"/>
              </a:rPr>
              <a:t>Purchased by Hollis Taggart Galleries and sold for $110,000</a:t>
            </a:r>
          </a:p>
        </p:txBody>
      </p:sp>
    </p:spTree>
    <p:extLst>
      <p:ext uri="{BB962C8B-B14F-4D97-AF65-F5344CB8AC3E}">
        <p14:creationId xmlns:p14="http://schemas.microsoft.com/office/powerpoint/2010/main" val="77134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Homepage Slider 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7714" y="2192706"/>
            <a:ext cx="4048398" cy="3373360"/>
          </a:xfrm>
          <a:prstGeom prst="rect">
            <a:avLst/>
          </a:prstGeom>
        </p:spPr>
      </p:pic>
      <p:sp>
        <p:nvSpPr>
          <p:cNvPr id="3" name="Rectangle 2"/>
          <p:cNvSpPr/>
          <p:nvPr/>
        </p:nvSpPr>
        <p:spPr>
          <a:xfrm>
            <a:off x="4320541" y="2743798"/>
            <a:ext cx="4572000" cy="3108544"/>
          </a:xfrm>
          <a:prstGeom prst="rect">
            <a:avLst/>
          </a:prstGeom>
        </p:spPr>
        <p:txBody>
          <a:bodyPr>
            <a:spAutoFit/>
          </a:bodyPr>
          <a:lstStyle/>
          <a:p>
            <a:pPr marL="285750" indent="-285750">
              <a:buFont typeface="Arial"/>
              <a:buChar char="•"/>
            </a:pPr>
            <a:r>
              <a:rPr lang="en-US" dirty="0"/>
              <a:t>Anything of value that can be transported </a:t>
            </a:r>
            <a:endParaRPr lang="en-US" dirty="0" smtClean="0"/>
          </a:p>
          <a:p>
            <a:pPr marL="285750" indent="-285750">
              <a:buFont typeface="Arial"/>
              <a:buChar char="•"/>
            </a:pPr>
            <a:endParaRPr lang="en-US" dirty="0" smtClean="0"/>
          </a:p>
          <a:p>
            <a:pPr marL="285750" indent="-285750">
              <a:buFont typeface="Arial"/>
              <a:buChar char="•"/>
            </a:pPr>
            <a:r>
              <a:rPr lang="en-US" dirty="0" smtClean="0"/>
              <a:t>Tangible </a:t>
            </a:r>
            <a:r>
              <a:rPr lang="en-US" dirty="0"/>
              <a:t>Assets can be 10- 20% of net worth</a:t>
            </a:r>
          </a:p>
          <a:p>
            <a:pPr marL="285750" indent="-285750">
              <a:buFont typeface="Arial"/>
              <a:buChar char="•"/>
            </a:pPr>
            <a:endParaRPr lang="en-US" dirty="0"/>
          </a:p>
          <a:p>
            <a:pPr marL="285750" indent="-285750">
              <a:buFont typeface="Arial"/>
              <a:buChar char="•"/>
            </a:pPr>
            <a:r>
              <a:rPr lang="en-US" dirty="0" smtClean="0"/>
              <a:t>Managing </a:t>
            </a:r>
            <a:r>
              <a:rPr lang="en-US" dirty="0"/>
              <a:t>tangible assets similar to financial assets</a:t>
            </a:r>
            <a:br>
              <a:rPr lang="en-US" dirty="0"/>
            </a:br>
            <a:endParaRPr lang="en-US" dirty="0">
              <a:solidFill>
                <a:srgbClr val="000000"/>
              </a:solidFill>
            </a:endParaRPr>
          </a:p>
          <a:p>
            <a:pPr marL="285750" indent="-285750">
              <a:buFont typeface="Arial"/>
              <a:buChar char="•"/>
            </a:pPr>
            <a:r>
              <a:rPr lang="en-US" dirty="0"/>
              <a:t>Protecting a </a:t>
            </a:r>
            <a:r>
              <a:rPr lang="en-US" dirty="0" smtClean="0"/>
              <a:t> </a:t>
            </a:r>
            <a:r>
              <a:rPr lang="en-US" dirty="0"/>
              <a:t>client’s legacy</a:t>
            </a:r>
            <a:br>
              <a:rPr lang="en-US" dirty="0"/>
            </a:br>
            <a:endParaRPr lang="en-US" dirty="0" smtClean="0"/>
          </a:p>
          <a:p>
            <a:endParaRPr lang="en-US" sz="1600" dirty="0"/>
          </a:p>
        </p:txBody>
      </p:sp>
      <p:sp>
        <p:nvSpPr>
          <p:cNvPr id="4" name="Title 3"/>
          <p:cNvSpPr>
            <a:spLocks noGrp="1"/>
          </p:cNvSpPr>
          <p:nvPr>
            <p:ph type="title"/>
          </p:nvPr>
        </p:nvSpPr>
        <p:spPr/>
        <p:txBody>
          <a:bodyPr>
            <a:normAutofit/>
          </a:bodyPr>
          <a:lstStyle/>
          <a:p>
            <a:r>
              <a:rPr lang="en-US" sz="3600" dirty="0" smtClean="0"/>
              <a:t> Tangible Asset Management</a:t>
            </a:r>
            <a:endParaRPr lang="en-US" sz="3600" dirty="0"/>
          </a:p>
        </p:txBody>
      </p:sp>
    </p:spTree>
    <p:extLst>
      <p:ext uri="{BB962C8B-B14F-4D97-AF65-F5344CB8AC3E}">
        <p14:creationId xmlns:p14="http://schemas.microsoft.com/office/powerpoint/2010/main" val="38563704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FF"/>
                </a:solidFill>
              </a:rPr>
              <a:t>Blind S</a:t>
            </a:r>
            <a:r>
              <a:rPr lang="en-US" sz="4000" dirty="0">
                <a:solidFill>
                  <a:srgbClr val="FFFFFF"/>
                </a:solidFill>
              </a:rPr>
              <a:t>p</a:t>
            </a:r>
            <a:r>
              <a:rPr lang="en-US" sz="4000" dirty="0" smtClean="0">
                <a:solidFill>
                  <a:srgbClr val="FFFFFF"/>
                </a:solidFill>
              </a:rPr>
              <a:t>ots</a:t>
            </a:r>
            <a:endParaRPr lang="en-US" sz="4000" dirty="0">
              <a:solidFill>
                <a:srgbClr val="FFFFFF"/>
              </a:solidFill>
            </a:endParaRPr>
          </a:p>
        </p:txBody>
      </p:sp>
      <p:sp>
        <p:nvSpPr>
          <p:cNvPr id="6" name="Content Placeholder 5"/>
          <p:cNvSpPr>
            <a:spLocks noGrp="1"/>
          </p:cNvSpPr>
          <p:nvPr>
            <p:ph idx="1"/>
          </p:nvPr>
        </p:nvSpPr>
        <p:spPr>
          <a:xfrm>
            <a:off x="457200" y="1600200"/>
            <a:ext cx="3189817" cy="4525963"/>
          </a:xfrm>
        </p:spPr>
        <p:txBody>
          <a:bodyPr>
            <a:normAutofit/>
          </a:bodyPr>
          <a:lstStyle/>
          <a:p>
            <a:r>
              <a:rPr lang="en-US" sz="2800" b="1" dirty="0" smtClean="0">
                <a:solidFill>
                  <a:srgbClr val="FFFFFF"/>
                </a:solidFill>
              </a:rPr>
              <a:t>Authenticity</a:t>
            </a:r>
          </a:p>
          <a:p>
            <a:r>
              <a:rPr lang="en-US" sz="2800" b="1" dirty="0" smtClean="0"/>
              <a:t>Clear Title</a:t>
            </a:r>
          </a:p>
          <a:p>
            <a:r>
              <a:rPr lang="en-US" sz="2800" b="1" dirty="0" smtClean="0"/>
              <a:t>Fakes/Forgery</a:t>
            </a:r>
          </a:p>
          <a:p>
            <a:r>
              <a:rPr lang="en-US" sz="2800" b="1" dirty="0" smtClean="0"/>
              <a:t>Tax Issues</a:t>
            </a:r>
          </a:p>
          <a:p>
            <a:endParaRPr lang="en-US" sz="2800" b="1" dirty="0"/>
          </a:p>
        </p:txBody>
      </p:sp>
      <p:pic>
        <p:nvPicPr>
          <p:cNvPr id="3" name="Picture 2" descr="223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0" y="1509480"/>
            <a:ext cx="4900846" cy="3063029"/>
          </a:xfrm>
          <a:prstGeom prst="rect">
            <a:avLst/>
          </a:prstGeom>
        </p:spPr>
      </p:pic>
      <p:sp>
        <p:nvSpPr>
          <p:cNvPr id="7" name="TextBox 6"/>
          <p:cNvSpPr txBox="1"/>
          <p:nvPr/>
        </p:nvSpPr>
        <p:spPr>
          <a:xfrm>
            <a:off x="4124084" y="4826675"/>
            <a:ext cx="4418723" cy="1938992"/>
          </a:xfrm>
          <a:prstGeom prst="rect">
            <a:avLst/>
          </a:prstGeom>
          <a:noFill/>
        </p:spPr>
        <p:txBody>
          <a:bodyPr wrap="none" rtlCol="0">
            <a:spAutoFit/>
          </a:bodyPr>
          <a:lstStyle/>
          <a:p>
            <a:pPr algn="ctr"/>
            <a:r>
              <a:rPr lang="en-US" sz="2000" b="1" dirty="0" smtClean="0"/>
              <a:t>Roy Lichtenstein (American, 1923-1997)</a:t>
            </a:r>
          </a:p>
          <a:p>
            <a:pPr algn="ctr"/>
            <a:r>
              <a:rPr lang="en-US" sz="2000" b="1" dirty="0" smtClean="0"/>
              <a:t>Sunrise</a:t>
            </a:r>
          </a:p>
          <a:p>
            <a:pPr algn="ctr"/>
            <a:r>
              <a:rPr lang="en-US" sz="2000" b="1" dirty="0" smtClean="0"/>
              <a:t>22 ½ x 36 in.</a:t>
            </a:r>
          </a:p>
          <a:p>
            <a:pPr algn="ctr"/>
            <a:r>
              <a:rPr lang="en-US" sz="2000" b="1" dirty="0" smtClean="0"/>
              <a:t>Paid $43,000 in 1993</a:t>
            </a:r>
          </a:p>
          <a:p>
            <a:pPr algn="ctr"/>
            <a:r>
              <a:rPr lang="en-US" sz="2000" b="1" dirty="0" smtClean="0"/>
              <a:t>Sold for $341,000 in 2014</a:t>
            </a:r>
          </a:p>
          <a:p>
            <a:pPr algn="ctr"/>
            <a:r>
              <a:rPr lang="en-US" sz="2000" b="1" dirty="0" smtClean="0"/>
              <a:t> </a:t>
            </a:r>
            <a:endParaRPr lang="en-US" sz="2000" b="1" dirty="0"/>
          </a:p>
        </p:txBody>
      </p:sp>
    </p:spTree>
    <p:extLst>
      <p:ext uri="{BB962C8B-B14F-4D97-AF65-F5344CB8AC3E}">
        <p14:creationId xmlns:p14="http://schemas.microsoft.com/office/powerpoint/2010/main" val="317604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Authenticity</a:t>
            </a:r>
            <a:br>
              <a:rPr lang="en-US" sz="4000" dirty="0" smtClean="0"/>
            </a:br>
            <a:endParaRPr lang="en-US" sz="4000" dirty="0"/>
          </a:p>
        </p:txBody>
      </p:sp>
      <p:pic>
        <p:nvPicPr>
          <p:cNvPr id="4" name="Picture 3" descr="082N09316_7TCR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442" y="1092200"/>
            <a:ext cx="6037857" cy="4114800"/>
          </a:xfrm>
          <a:prstGeom prst="rect">
            <a:avLst/>
          </a:prstGeom>
        </p:spPr>
      </p:pic>
      <p:sp>
        <p:nvSpPr>
          <p:cNvPr id="5" name="Rectangle 4"/>
          <p:cNvSpPr/>
          <p:nvPr/>
        </p:nvSpPr>
        <p:spPr>
          <a:xfrm>
            <a:off x="2806699" y="5462314"/>
            <a:ext cx="3987799" cy="1077218"/>
          </a:xfrm>
          <a:prstGeom prst="rect">
            <a:avLst/>
          </a:prstGeom>
        </p:spPr>
        <p:txBody>
          <a:bodyPr wrap="square">
            <a:spAutoFit/>
          </a:bodyPr>
          <a:lstStyle/>
          <a:p>
            <a:pPr algn="ctr"/>
            <a:r>
              <a:rPr lang="en-US" sz="1600" b="1" dirty="0"/>
              <a:t>Alexander </a:t>
            </a:r>
            <a:r>
              <a:rPr lang="en-US" sz="1600" b="1" dirty="0" smtClean="0"/>
              <a:t>Calder (American, 1898-1976)</a:t>
            </a:r>
            <a:endParaRPr lang="en-US" sz="1600" b="1" dirty="0"/>
          </a:p>
          <a:p>
            <a:pPr algn="ctr"/>
            <a:r>
              <a:rPr lang="en-US" sz="1600" b="1" i="1" dirty="0" smtClean="0"/>
              <a:t>Flat-Footed Octopus</a:t>
            </a:r>
          </a:p>
          <a:p>
            <a:pPr algn="ctr"/>
            <a:r>
              <a:rPr lang="en-US" sz="1600" b="1" dirty="0" smtClean="0"/>
              <a:t>Gouache and ink on paper</a:t>
            </a:r>
            <a:endParaRPr lang="en-US" sz="1600" b="1" dirty="0"/>
          </a:p>
          <a:p>
            <a:pPr algn="ctr"/>
            <a:r>
              <a:rPr lang="en-US" sz="1600" b="1" dirty="0" smtClean="0"/>
              <a:t>Sold $143,750 </a:t>
            </a:r>
            <a:endParaRPr lang="en-US" sz="1600" b="1" dirty="0"/>
          </a:p>
        </p:txBody>
      </p:sp>
    </p:spTree>
    <p:extLst>
      <p:ext uri="{BB962C8B-B14F-4D97-AF65-F5344CB8AC3E}">
        <p14:creationId xmlns:p14="http://schemas.microsoft.com/office/powerpoint/2010/main" val="19923116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a:t>
            </a:r>
            <a:r>
              <a:rPr lang="en-US" sz="4000" dirty="0" smtClean="0"/>
              <a:t>lear Title</a:t>
            </a:r>
            <a:br>
              <a:rPr lang="en-US" sz="4000" dirty="0" smtClean="0"/>
            </a:br>
            <a:endParaRPr lang="en-US" sz="4000" dirty="0"/>
          </a:p>
        </p:txBody>
      </p:sp>
      <p:pic>
        <p:nvPicPr>
          <p:cNvPr id="3" name="Picture 2" descr="ap366032632881_custom-dfe1dd4b144550ba3650ffe6ed5049e79bc589e9-s400-c8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100" y="1581150"/>
            <a:ext cx="5080000" cy="3746500"/>
          </a:xfrm>
          <a:prstGeom prst="rect">
            <a:avLst/>
          </a:prstGeom>
        </p:spPr>
      </p:pic>
      <p:sp>
        <p:nvSpPr>
          <p:cNvPr id="4" name="Rectangle 3"/>
          <p:cNvSpPr/>
          <p:nvPr/>
        </p:nvSpPr>
        <p:spPr>
          <a:xfrm>
            <a:off x="3695153" y="5581134"/>
            <a:ext cx="2640304" cy="923330"/>
          </a:xfrm>
          <a:prstGeom prst="rect">
            <a:avLst/>
          </a:prstGeom>
        </p:spPr>
        <p:txBody>
          <a:bodyPr wrap="none">
            <a:spAutoFit/>
          </a:bodyPr>
          <a:lstStyle/>
          <a:p>
            <a:pPr algn="ctr"/>
            <a:r>
              <a:rPr lang="en-US" b="1" dirty="0" smtClean="0"/>
              <a:t>Pierre-</a:t>
            </a:r>
            <a:r>
              <a:rPr lang="en-US" b="1" dirty="0" err="1" smtClean="0"/>
              <a:t>Auguste</a:t>
            </a:r>
            <a:r>
              <a:rPr lang="en-US" b="1" dirty="0" smtClean="0"/>
              <a:t> Renoir</a:t>
            </a:r>
          </a:p>
          <a:p>
            <a:pPr algn="ctr"/>
            <a:r>
              <a:rPr lang="en-US" b="1" dirty="0" smtClean="0"/>
              <a:t>On </a:t>
            </a:r>
            <a:r>
              <a:rPr lang="en-US" b="1" dirty="0"/>
              <a:t>the Shore of the </a:t>
            </a:r>
            <a:r>
              <a:rPr lang="en-US" b="1" dirty="0" smtClean="0"/>
              <a:t>Seine</a:t>
            </a:r>
          </a:p>
          <a:p>
            <a:pPr algn="ctr"/>
            <a:r>
              <a:rPr lang="en-US" b="1" dirty="0" smtClean="0"/>
              <a:t>5 ½ x 9 in. </a:t>
            </a:r>
            <a:endParaRPr lang="en-US" b="1" dirty="0"/>
          </a:p>
        </p:txBody>
      </p:sp>
    </p:spTree>
    <p:extLst>
      <p:ext uri="{BB962C8B-B14F-4D97-AF65-F5344CB8AC3E}">
        <p14:creationId xmlns:p14="http://schemas.microsoft.com/office/powerpoint/2010/main" val="11766365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Forgery &amp; Fakes</a:t>
            </a:r>
            <a:br>
              <a:rPr lang="en-US" sz="4000" dirty="0" smtClean="0"/>
            </a:br>
            <a:endParaRPr lang="en-US" sz="4000" dirty="0"/>
          </a:p>
        </p:txBody>
      </p:sp>
      <p:pic>
        <p:nvPicPr>
          <p:cNvPr id="5" name="Picture 4" descr="FAKES-popu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1830188"/>
            <a:ext cx="6519203" cy="3402212"/>
          </a:xfrm>
          <a:prstGeom prst="rect">
            <a:avLst/>
          </a:prstGeom>
        </p:spPr>
      </p:pic>
      <p:sp>
        <p:nvSpPr>
          <p:cNvPr id="6" name="Rectangle 5"/>
          <p:cNvSpPr/>
          <p:nvPr/>
        </p:nvSpPr>
        <p:spPr>
          <a:xfrm>
            <a:off x="1776614" y="5358368"/>
            <a:ext cx="6097042" cy="646331"/>
          </a:xfrm>
          <a:prstGeom prst="rect">
            <a:avLst/>
          </a:prstGeom>
        </p:spPr>
        <p:txBody>
          <a:bodyPr wrap="none">
            <a:spAutoFit/>
          </a:bodyPr>
          <a:lstStyle/>
          <a:p>
            <a:pPr algn="ctr"/>
            <a:r>
              <a:rPr lang="en-US" b="1" dirty="0" smtClean="0"/>
              <a:t>Untitled 1950, disputed painting attributed to Jackson Pollock</a:t>
            </a:r>
          </a:p>
          <a:p>
            <a:pPr algn="ctr"/>
            <a:r>
              <a:rPr lang="en-US" b="1" dirty="0" smtClean="0"/>
              <a:t>Sold for $17 million at </a:t>
            </a:r>
            <a:r>
              <a:rPr lang="en-US" b="1" dirty="0" err="1" smtClean="0"/>
              <a:t>Knoedler</a:t>
            </a:r>
            <a:r>
              <a:rPr lang="en-US" b="1" dirty="0" smtClean="0"/>
              <a:t> Gallery</a:t>
            </a:r>
            <a:endParaRPr lang="en-US" b="1" dirty="0"/>
          </a:p>
        </p:txBody>
      </p:sp>
    </p:spTree>
    <p:extLst>
      <p:ext uri="{BB962C8B-B14F-4D97-AF65-F5344CB8AC3E}">
        <p14:creationId xmlns:p14="http://schemas.microsoft.com/office/powerpoint/2010/main" val="11063972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fontScale="90000"/>
          </a:bodyPr>
          <a:lstStyle/>
          <a:p>
            <a:pPr eaLnBrk="1" hangingPunct="1"/>
            <a:r>
              <a:rPr lang="en-US" sz="4000" dirty="0" smtClean="0">
                <a:latin typeface="News Gothic MT"/>
                <a:ea typeface="ＭＳ Ｐゴシック" charset="0"/>
              </a:rPr>
              <a:t>Ensuring an IRS Audit </a:t>
            </a:r>
            <a:r>
              <a:rPr lang="en-US" sz="4000" dirty="0">
                <a:latin typeface="News Gothic MT"/>
                <a:ea typeface="ＭＳ Ｐゴシック" charset="0"/>
              </a:rPr>
              <a:t>F</a:t>
            </a:r>
            <a:r>
              <a:rPr lang="en-US" sz="4000" dirty="0" smtClean="0">
                <a:latin typeface="News Gothic MT"/>
                <a:ea typeface="ＭＳ Ｐゴシック" charset="0"/>
              </a:rPr>
              <a:t>ree Process</a:t>
            </a:r>
            <a:endParaRPr lang="en-US" sz="4000" dirty="0">
              <a:latin typeface="News Gothic MT"/>
              <a:ea typeface="ＭＳ Ｐゴシック" charset="0"/>
            </a:endParaRPr>
          </a:p>
        </p:txBody>
      </p:sp>
      <p:sp>
        <p:nvSpPr>
          <p:cNvPr id="2" name="Content Placeholder 1"/>
          <p:cNvSpPr>
            <a:spLocks noGrp="1"/>
          </p:cNvSpPr>
          <p:nvPr>
            <p:ph sz="half" idx="1"/>
          </p:nvPr>
        </p:nvSpPr>
        <p:spPr/>
        <p:txBody>
          <a:bodyPr>
            <a:normAutofit fontScale="92500" lnSpcReduction="20000"/>
          </a:bodyPr>
          <a:lstStyle/>
          <a:p>
            <a:r>
              <a:rPr lang="en-US" dirty="0" smtClean="0"/>
              <a:t>   </a:t>
            </a:r>
            <a:endParaRPr lang="en-US" dirty="0"/>
          </a:p>
        </p:txBody>
      </p:sp>
      <p:sp>
        <p:nvSpPr>
          <p:cNvPr id="4" name="Content Placeholder 3"/>
          <p:cNvSpPr>
            <a:spLocks noGrp="1"/>
          </p:cNvSpPr>
          <p:nvPr>
            <p:ph sz="half" idx="2"/>
          </p:nvPr>
        </p:nvSpPr>
        <p:spPr/>
        <p:txBody>
          <a:bodyPr rtlCol="0">
            <a:normAutofit fontScale="92500" lnSpcReduction="20000"/>
          </a:bodyPr>
          <a:lstStyle/>
          <a:p>
            <a:pPr marL="0" indent="0" algn="ctr">
              <a:buNone/>
              <a:defRPr/>
            </a:pPr>
            <a:r>
              <a:rPr lang="en-US" sz="3200" b="1" dirty="0" smtClean="0"/>
              <a:t> The Art Panel and Audit Process</a:t>
            </a:r>
          </a:p>
          <a:p>
            <a:pPr marL="0" indent="0">
              <a:buNone/>
              <a:defRPr/>
            </a:pPr>
            <a:r>
              <a:rPr lang="en-US" sz="2400" b="1" dirty="0"/>
              <a:t>	</a:t>
            </a:r>
            <a:endParaRPr lang="en-US" sz="2400" b="1" dirty="0" smtClean="0"/>
          </a:p>
          <a:p>
            <a:pPr marL="0" indent="0">
              <a:buNone/>
              <a:defRPr/>
            </a:pPr>
            <a:r>
              <a:rPr lang="en-US" sz="2400" b="1" dirty="0"/>
              <a:t>	</a:t>
            </a:r>
            <a:r>
              <a:rPr lang="en-US" sz="2400" b="1" dirty="0" smtClean="0"/>
              <a:t>Probate</a:t>
            </a:r>
          </a:p>
          <a:p>
            <a:pPr marL="0" indent="0">
              <a:buNone/>
              <a:defRPr/>
            </a:pPr>
            <a:r>
              <a:rPr lang="en-US" sz="2400" b="1" dirty="0"/>
              <a:t>	</a:t>
            </a:r>
            <a:r>
              <a:rPr lang="en-US" sz="2400" b="1" dirty="0" smtClean="0"/>
              <a:t>Charitable donation</a:t>
            </a:r>
          </a:p>
          <a:p>
            <a:pPr marL="0" indent="0">
              <a:buNone/>
              <a:defRPr/>
            </a:pPr>
            <a:r>
              <a:rPr lang="en-US" sz="2400" b="1" dirty="0"/>
              <a:t>	</a:t>
            </a:r>
            <a:r>
              <a:rPr lang="en-US" sz="2400" b="1" dirty="0" smtClean="0"/>
              <a:t>1031 exchange</a:t>
            </a:r>
          </a:p>
          <a:p>
            <a:pPr marL="0" indent="0">
              <a:buNone/>
              <a:defRPr/>
            </a:pPr>
            <a:r>
              <a:rPr lang="en-US" sz="2400" b="1" dirty="0"/>
              <a:t>	</a:t>
            </a:r>
            <a:r>
              <a:rPr lang="en-US" sz="2400" b="1" dirty="0" smtClean="0"/>
              <a:t>Fractional interest</a:t>
            </a:r>
          </a:p>
          <a:p>
            <a:pPr marL="0" indent="0">
              <a:buNone/>
              <a:defRPr/>
            </a:pPr>
            <a:r>
              <a:rPr lang="en-US" sz="2400" b="1" dirty="0"/>
              <a:t>	</a:t>
            </a:r>
            <a:r>
              <a:rPr lang="en-US" sz="2400" b="1" dirty="0" smtClean="0"/>
              <a:t>Gifting</a:t>
            </a:r>
          </a:p>
          <a:p>
            <a:pPr marL="0" indent="0">
              <a:buNone/>
              <a:defRPr/>
            </a:pPr>
            <a:r>
              <a:rPr lang="en-US" sz="2400" b="1" dirty="0"/>
              <a:t> </a:t>
            </a:r>
            <a:r>
              <a:rPr lang="en-US" sz="2400" b="1" dirty="0" smtClean="0"/>
              <a:t>             Leasing</a:t>
            </a:r>
          </a:p>
          <a:p>
            <a:pPr marL="0" indent="0">
              <a:buNone/>
              <a:defRPr/>
            </a:pPr>
            <a:endParaRPr lang="en-US" sz="2400" b="1" dirty="0"/>
          </a:p>
          <a:p>
            <a:pPr marL="0" indent="0">
              <a:buNone/>
              <a:defRPr/>
            </a:pPr>
            <a:endParaRPr lang="en-US" sz="2400" b="1" dirty="0" smtClean="0"/>
          </a:p>
          <a:p>
            <a:pPr marL="0" indent="0">
              <a:buNone/>
              <a:defRPr/>
            </a:pPr>
            <a:r>
              <a:rPr lang="en-US" sz="2400" b="1" dirty="0"/>
              <a:t>	</a:t>
            </a:r>
            <a:endParaRPr lang="en-US" sz="2000" dirty="0"/>
          </a:p>
          <a:p>
            <a:pPr lvl="1">
              <a:defRPr/>
            </a:pPr>
            <a:endParaRPr lang="en-US" sz="2000" dirty="0" smtClean="0"/>
          </a:p>
        </p:txBody>
      </p:sp>
      <p:pic>
        <p:nvPicPr>
          <p:cNvPr id="3" name="Picture 2" descr="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1230" y="1701800"/>
            <a:ext cx="3400425" cy="3810000"/>
          </a:xfrm>
          <a:prstGeom prst="rect">
            <a:avLst/>
          </a:prstGeom>
        </p:spPr>
      </p:pic>
      <p:sp>
        <p:nvSpPr>
          <p:cNvPr id="5" name="TextBox 4"/>
          <p:cNvSpPr txBox="1"/>
          <p:nvPr/>
        </p:nvSpPr>
        <p:spPr>
          <a:xfrm>
            <a:off x="551559" y="5829300"/>
            <a:ext cx="3741041" cy="923330"/>
          </a:xfrm>
          <a:prstGeom prst="rect">
            <a:avLst/>
          </a:prstGeom>
          <a:noFill/>
        </p:spPr>
        <p:txBody>
          <a:bodyPr wrap="none" rtlCol="0">
            <a:spAutoFit/>
          </a:bodyPr>
          <a:lstStyle/>
          <a:p>
            <a:pPr algn="ctr"/>
            <a:r>
              <a:rPr lang="en-US" dirty="0" smtClean="0"/>
              <a:t>Christopher Wool (American, b. 1955)</a:t>
            </a:r>
          </a:p>
          <a:p>
            <a:pPr algn="ctr"/>
            <a:r>
              <a:rPr lang="en-US" dirty="0" smtClean="0"/>
              <a:t>Apocalypse Now</a:t>
            </a:r>
          </a:p>
          <a:p>
            <a:pPr algn="ctr"/>
            <a:r>
              <a:rPr lang="en-US" dirty="0" smtClean="0"/>
              <a:t>Sold for $26, 485,000 in 2013</a:t>
            </a:r>
            <a:endParaRPr lang="en-US" dirty="0"/>
          </a:p>
        </p:txBody>
      </p:sp>
    </p:spTree>
    <p:extLst>
      <p:ext uri="{BB962C8B-B14F-4D97-AF65-F5344CB8AC3E}">
        <p14:creationId xmlns:p14="http://schemas.microsoft.com/office/powerpoint/2010/main" val="340438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t>Art as Collateral</a:t>
            </a:r>
            <a:br>
              <a:rPr lang="en-US" sz="4000" dirty="0" smtClean="0"/>
            </a:br>
            <a:endParaRPr lang="en-US" sz="4000" dirty="0"/>
          </a:p>
        </p:txBody>
      </p:sp>
      <p:pic>
        <p:nvPicPr>
          <p:cNvPr id="5" name="image2.png"/>
          <p:cNvPicPr/>
          <p:nvPr/>
        </p:nvPicPr>
        <p:blipFill>
          <a:blip r:embed="rId3">
            <a:extLst/>
          </a:blip>
          <a:stretch>
            <a:fillRect/>
          </a:stretch>
        </p:blipFill>
        <p:spPr>
          <a:xfrm>
            <a:off x="770466" y="1504785"/>
            <a:ext cx="2517362" cy="3365830"/>
          </a:xfrm>
          <a:prstGeom prst="rect">
            <a:avLst/>
          </a:prstGeom>
          <a:ln w="12700">
            <a:miter lim="400000"/>
          </a:ln>
        </p:spPr>
      </p:pic>
      <p:sp>
        <p:nvSpPr>
          <p:cNvPr id="6" name="Shape 55"/>
          <p:cNvSpPr/>
          <p:nvPr/>
        </p:nvSpPr>
        <p:spPr>
          <a:xfrm>
            <a:off x="-111543" y="5246314"/>
            <a:ext cx="4006208" cy="1200329"/>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b="1" dirty="0"/>
              <a:t>Pablo </a:t>
            </a:r>
            <a:r>
              <a:rPr b="1" dirty="0" smtClean="0"/>
              <a:t>Picasso</a:t>
            </a:r>
            <a:r>
              <a:rPr lang="en-US" b="1" dirty="0" smtClean="0"/>
              <a:t> (Spainish, 1881-1973)</a:t>
            </a:r>
            <a:endParaRPr b="1" dirty="0"/>
          </a:p>
          <a:p>
            <a:pPr lvl="0" algn="ctr"/>
            <a:r>
              <a:rPr b="1" i="1" dirty="0"/>
              <a:t>Buste d'homme                                             </a:t>
            </a:r>
            <a:r>
              <a:rPr b="1" dirty="0"/>
              <a:t>Painted on September 27, 1969</a:t>
            </a:r>
          </a:p>
          <a:p>
            <a:pPr lvl="0" algn="ctr"/>
            <a:r>
              <a:rPr b="1" dirty="0" smtClean="0"/>
              <a:t>$</a:t>
            </a:r>
            <a:r>
              <a:rPr lang="en-US" b="1" dirty="0" smtClean="0"/>
              <a:t>10.5</a:t>
            </a:r>
            <a:r>
              <a:rPr lang="en-US" b="1" dirty="0"/>
              <a:t> </a:t>
            </a:r>
            <a:r>
              <a:rPr lang="en-US" b="1" dirty="0" smtClean="0"/>
              <a:t>million</a:t>
            </a:r>
            <a:endParaRPr b="1" dirty="0"/>
          </a:p>
        </p:txBody>
      </p:sp>
      <p:pic>
        <p:nvPicPr>
          <p:cNvPr id="9" name="image26.jpg" descr="&quot;Abstraktes Bild&quot; "/>
          <p:cNvPicPr/>
          <p:nvPr/>
        </p:nvPicPr>
        <p:blipFill>
          <a:blip r:embed="rId4">
            <a:extLst/>
          </a:blip>
          <a:stretch>
            <a:fillRect/>
          </a:stretch>
        </p:blipFill>
        <p:spPr>
          <a:xfrm>
            <a:off x="5276752" y="1570465"/>
            <a:ext cx="2736905" cy="3365830"/>
          </a:xfrm>
          <a:prstGeom prst="rect">
            <a:avLst/>
          </a:prstGeom>
          <a:ln w="12700">
            <a:miter lim="400000"/>
          </a:ln>
        </p:spPr>
      </p:pic>
      <p:sp>
        <p:nvSpPr>
          <p:cNvPr id="10" name="Shape 139"/>
          <p:cNvSpPr/>
          <p:nvPr/>
        </p:nvSpPr>
        <p:spPr>
          <a:xfrm>
            <a:off x="5155166" y="5399565"/>
            <a:ext cx="3165626" cy="92333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dirty="0" smtClean="0"/>
              <a:t>G</a:t>
            </a:r>
            <a:r>
              <a:rPr lang="en-US" b="1" dirty="0" smtClean="0"/>
              <a:t>erhard Richter</a:t>
            </a:r>
            <a:r>
              <a:rPr b="1" dirty="0" smtClean="0"/>
              <a:t> </a:t>
            </a:r>
            <a:r>
              <a:rPr b="1" dirty="0"/>
              <a:t>(</a:t>
            </a:r>
            <a:r>
              <a:rPr b="1" dirty="0" smtClean="0"/>
              <a:t>G</a:t>
            </a:r>
            <a:r>
              <a:rPr lang="en-US" b="1" dirty="0" smtClean="0"/>
              <a:t>erman</a:t>
            </a:r>
            <a:r>
              <a:rPr b="1" dirty="0" smtClean="0"/>
              <a:t>,</a:t>
            </a:r>
            <a:r>
              <a:rPr lang="en-US" b="1" dirty="0" smtClean="0"/>
              <a:t> </a:t>
            </a:r>
            <a:r>
              <a:rPr b="1" dirty="0" smtClean="0"/>
              <a:t>1932</a:t>
            </a:r>
            <a:r>
              <a:rPr b="1" dirty="0"/>
              <a:t>)</a:t>
            </a:r>
          </a:p>
          <a:p>
            <a:pPr lvl="0" algn="ctr"/>
            <a:r>
              <a:rPr b="1" i="1" dirty="0" smtClean="0"/>
              <a:t>A</a:t>
            </a:r>
            <a:r>
              <a:rPr lang="en-US" b="1" i="1" dirty="0" smtClean="0"/>
              <a:t>bstraktes Bild</a:t>
            </a:r>
            <a:endParaRPr b="1" i="1" dirty="0"/>
          </a:p>
          <a:p>
            <a:pPr lvl="0" algn="ctr"/>
            <a:r>
              <a:rPr b="1" dirty="0"/>
              <a:t>$7.7 million</a:t>
            </a:r>
          </a:p>
        </p:txBody>
      </p:sp>
    </p:spTree>
    <p:extLst>
      <p:ext uri="{BB962C8B-B14F-4D97-AF65-F5344CB8AC3E}">
        <p14:creationId xmlns:p14="http://schemas.microsoft.com/office/powerpoint/2010/main" val="242394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Navigating the Murky Art Market:</a:t>
            </a:r>
            <a:br>
              <a:rPr lang="en-US" sz="3200" dirty="0" smtClean="0"/>
            </a:br>
            <a:r>
              <a:rPr lang="en-US" sz="3200" dirty="0" smtClean="0"/>
              <a:t>The Designer and Dealer Dilemma</a:t>
            </a:r>
            <a:endParaRPr lang="en-US" sz="3200" dirty="0"/>
          </a:p>
        </p:txBody>
      </p:sp>
      <p:pic>
        <p:nvPicPr>
          <p:cNvPr id="8" name="Content Placeholder 7" descr="Screenshot 2015-09-11 15.19.18.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535113"/>
            <a:ext cx="8229600" cy="4525962"/>
          </a:xfrm>
        </p:spPr>
      </p:pic>
      <p:sp>
        <p:nvSpPr>
          <p:cNvPr id="3" name="Slide Number Placeholder 2"/>
          <p:cNvSpPr>
            <a:spLocks noGrp="1"/>
          </p:cNvSpPr>
          <p:nvPr>
            <p:ph type="sldNum" sz="quarter" idx="12"/>
          </p:nvPr>
        </p:nvSpPr>
        <p:spPr/>
        <p:txBody>
          <a:bodyPr/>
          <a:lstStyle/>
          <a:p>
            <a:fld id="{15A6FB6C-47C0-4248-8219-54645682C5C8}" type="slidenum">
              <a:rPr lang="en-US" smtClean="0"/>
              <a:t>26</a:t>
            </a:fld>
            <a:endParaRPr lang="en-US" dirty="0"/>
          </a:p>
        </p:txBody>
      </p:sp>
    </p:spTree>
    <p:extLst>
      <p:ext uri="{BB962C8B-B14F-4D97-AF65-F5344CB8AC3E}">
        <p14:creationId xmlns:p14="http://schemas.microsoft.com/office/powerpoint/2010/main" val="283533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5-09-11 15.23.2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3600"/>
            <a:ext cx="9144000" cy="5113614"/>
          </a:xfrm>
          <a:prstGeom prst="rect">
            <a:avLst/>
          </a:prstGeom>
        </p:spPr>
      </p:pic>
      <p:sp>
        <p:nvSpPr>
          <p:cNvPr id="2" name="Slide Number Placeholder 1"/>
          <p:cNvSpPr>
            <a:spLocks noGrp="1"/>
          </p:cNvSpPr>
          <p:nvPr>
            <p:ph type="sldNum" sz="quarter" idx="12"/>
          </p:nvPr>
        </p:nvSpPr>
        <p:spPr/>
        <p:txBody>
          <a:bodyPr/>
          <a:lstStyle/>
          <a:p>
            <a:fld id="{15A6FB6C-47C0-4248-8219-54645682C5C8}" type="slidenum">
              <a:rPr lang="en-US" smtClean="0"/>
              <a:t>27</a:t>
            </a:fld>
            <a:endParaRPr lang="en-US" dirty="0"/>
          </a:p>
        </p:txBody>
      </p:sp>
    </p:spTree>
    <p:extLst>
      <p:ext uri="{BB962C8B-B14F-4D97-AF65-F5344CB8AC3E}">
        <p14:creationId xmlns:p14="http://schemas.microsoft.com/office/powerpoint/2010/main" val="66856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normAutofit fontScale="90000"/>
          </a:bodyPr>
          <a:lstStyle/>
          <a:p>
            <a:pPr eaLnBrk="1" hangingPunct="1"/>
            <a:r>
              <a:rPr lang="en-US" sz="4000" dirty="0" smtClean="0"/>
              <a:t>Generational Changes</a:t>
            </a:r>
            <a:br>
              <a:rPr lang="en-US" sz="4000" dirty="0" smtClean="0"/>
            </a:br>
            <a:r>
              <a:rPr lang="en-US" sz="4000" dirty="0" smtClean="0"/>
              <a:t>Why the Kids Don’t Want it </a:t>
            </a:r>
          </a:p>
        </p:txBody>
      </p:sp>
      <p:pic>
        <p:nvPicPr>
          <p:cNvPr id="37890" name="Content Placeholder 3"/>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8263" r="8263"/>
          <a:stretch/>
        </p:blipFill>
        <p:spPr/>
      </p:pic>
      <p:sp>
        <p:nvSpPr>
          <p:cNvPr id="2" name="Content Placeholder 1"/>
          <p:cNvSpPr>
            <a:spLocks noGrp="1"/>
          </p:cNvSpPr>
          <p:nvPr>
            <p:ph sz="half" idx="2"/>
          </p:nvPr>
        </p:nvSpPr>
        <p:spPr/>
        <p:txBody>
          <a:bodyPr/>
          <a:lstStyle/>
          <a:p>
            <a:endParaRPr lang="en-US"/>
          </a:p>
        </p:txBody>
      </p:sp>
      <p:pic>
        <p:nvPicPr>
          <p:cNvPr id="7" name="Content Placeholder 3"/>
          <p:cNvPicPr>
            <a:picLocks noGrp="1"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648200" y="1600201"/>
            <a:ext cx="4038600" cy="2221074"/>
          </a:xfrm>
          <a:prstGeom prst="rect">
            <a:avLst/>
          </a:prstGeom>
        </p:spPr>
      </p:pic>
      <p:pic>
        <p:nvPicPr>
          <p:cNvPr id="8" name="Picture 7" descr="a_chippendale_mahogany_and_cherrywood_reverse-serpentine_chest-of-draw_d5526963h.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90871" y="3978705"/>
            <a:ext cx="2378115" cy="2034350"/>
          </a:xfrm>
          <a:prstGeom prst="rect">
            <a:avLst/>
          </a:prstGeom>
          <a:noFill/>
          <a:ln w="9525">
            <a:noFill/>
            <a:miter lim="800000"/>
            <a:headEnd/>
            <a:tailEnd/>
          </a:ln>
        </p:spPr>
      </p:pic>
    </p:spTree>
    <p:extLst>
      <p:ext uri="{BB962C8B-B14F-4D97-AF65-F5344CB8AC3E}">
        <p14:creationId xmlns:p14="http://schemas.microsoft.com/office/powerpoint/2010/main" val="322878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Selling at Auction</a:t>
            </a:r>
            <a:r>
              <a:rPr lang="en-US" sz="3600" dirty="0"/>
              <a:t> </a:t>
            </a:r>
            <a:r>
              <a:rPr lang="en-US" sz="3600" dirty="0" smtClean="0"/>
              <a:t>the Smart </a:t>
            </a:r>
            <a:r>
              <a:rPr lang="en-US" sz="3600" dirty="0"/>
              <a:t>W</a:t>
            </a:r>
            <a:r>
              <a:rPr lang="en-US" sz="3600" dirty="0" smtClean="0"/>
              <a:t>ay</a:t>
            </a:r>
            <a:br>
              <a:rPr lang="en-US" sz="3600" dirty="0" smtClean="0"/>
            </a:br>
            <a:r>
              <a:rPr lang="en-US" sz="3600" i="1" dirty="0" smtClean="0"/>
              <a:t>IT IS ALL NEGOTIABLE </a:t>
            </a:r>
            <a:endParaRPr lang="en-US" sz="3600" i="1" dirty="0"/>
          </a:p>
        </p:txBody>
      </p:sp>
      <p:sp>
        <p:nvSpPr>
          <p:cNvPr id="3" name="Content Placeholder 2"/>
          <p:cNvSpPr>
            <a:spLocks noGrp="1"/>
          </p:cNvSpPr>
          <p:nvPr>
            <p:ph idx="1"/>
          </p:nvPr>
        </p:nvSpPr>
        <p:spPr>
          <a:xfrm>
            <a:off x="457200" y="1600200"/>
            <a:ext cx="8229600" cy="4932014"/>
          </a:xfrm>
        </p:spPr>
        <p:txBody>
          <a:bodyPr>
            <a:normAutofit/>
          </a:bodyPr>
          <a:lstStyle/>
          <a:p>
            <a:r>
              <a:rPr lang="en-US" dirty="0" smtClean="0"/>
              <a:t>Seller’s commission</a:t>
            </a:r>
          </a:p>
          <a:p>
            <a:pPr lvl="1"/>
            <a:r>
              <a:rPr lang="en-US" dirty="0" smtClean="0"/>
              <a:t>From 0 to 25%</a:t>
            </a:r>
            <a:endParaRPr lang="en-US" dirty="0"/>
          </a:p>
          <a:p>
            <a:r>
              <a:rPr lang="en-US" dirty="0" smtClean="0"/>
              <a:t>Insurance</a:t>
            </a:r>
            <a:endParaRPr lang="en-US" dirty="0"/>
          </a:p>
          <a:p>
            <a:r>
              <a:rPr lang="en-US" dirty="0" smtClean="0"/>
              <a:t>Storage and Shipping</a:t>
            </a:r>
            <a:endParaRPr lang="en-US" dirty="0"/>
          </a:p>
          <a:p>
            <a:r>
              <a:rPr lang="en-US" dirty="0" smtClean="0"/>
              <a:t>Catalogue Fee</a:t>
            </a:r>
          </a:p>
          <a:p>
            <a:r>
              <a:rPr lang="en-US" dirty="0" smtClean="0"/>
              <a:t>Photography Fee</a:t>
            </a:r>
          </a:p>
          <a:p>
            <a:r>
              <a:rPr lang="en-US" dirty="0" smtClean="0"/>
              <a:t>Guarantee’s/</a:t>
            </a:r>
            <a:r>
              <a:rPr lang="en-US" smtClean="0"/>
              <a:t>global reserve</a:t>
            </a:r>
            <a:endParaRPr lang="en-US" dirty="0" smtClean="0"/>
          </a:p>
          <a:p>
            <a:r>
              <a:rPr lang="en-US" dirty="0" smtClean="0"/>
              <a:t>Marketing</a:t>
            </a:r>
          </a:p>
          <a:p>
            <a:pPr marL="0" indent="0">
              <a:buNone/>
            </a:pPr>
            <a:endParaRPr lang="en-US" dirty="0" smtClean="0"/>
          </a:p>
          <a:p>
            <a:pPr marL="0" indent="0">
              <a:buNone/>
            </a:pPr>
            <a:endParaRPr lang="en-US" dirty="0"/>
          </a:p>
          <a:p>
            <a:endParaRPr lang="en-US" dirty="0"/>
          </a:p>
        </p:txBody>
      </p:sp>
      <p:pic>
        <p:nvPicPr>
          <p:cNvPr id="5" name="Picture 4" descr="14AUCTION-blog42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1516474"/>
            <a:ext cx="2887693" cy="4389026"/>
          </a:xfrm>
          <a:prstGeom prst="rect">
            <a:avLst/>
          </a:prstGeom>
        </p:spPr>
      </p:pic>
      <p:sp>
        <p:nvSpPr>
          <p:cNvPr id="6" name="TextBox 5"/>
          <p:cNvSpPr txBox="1"/>
          <p:nvPr/>
        </p:nvSpPr>
        <p:spPr>
          <a:xfrm>
            <a:off x="5207000" y="5905500"/>
            <a:ext cx="3479800" cy="646331"/>
          </a:xfrm>
          <a:prstGeom prst="rect">
            <a:avLst/>
          </a:prstGeom>
          <a:noFill/>
        </p:spPr>
        <p:txBody>
          <a:bodyPr wrap="square" rtlCol="0">
            <a:spAutoFit/>
          </a:bodyPr>
          <a:lstStyle/>
          <a:p>
            <a:pPr algn="ctr"/>
            <a:r>
              <a:rPr lang="en-US" b="1" dirty="0" smtClean="0"/>
              <a:t>Andy Warhol’s Colored Mona Lisa sold for $56.2 million</a:t>
            </a:r>
            <a:endParaRPr lang="en-US" b="1" dirty="0"/>
          </a:p>
        </p:txBody>
      </p:sp>
    </p:spTree>
    <p:extLst>
      <p:ext uri="{BB962C8B-B14F-4D97-AF65-F5344CB8AC3E}">
        <p14:creationId xmlns:p14="http://schemas.microsoft.com/office/powerpoint/2010/main" val="235839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1143000"/>
          </a:xfrm>
          <a:prstGeom prst="rect">
            <a:avLst/>
          </a:prstGeom>
        </p:spPr>
        <p:txBody>
          <a:bodyPr/>
          <a:lstStyle/>
          <a:p>
            <a:pPr algn="ctr" fontAlgn="auto">
              <a:spcBef>
                <a:spcPts val="0"/>
              </a:spcBef>
              <a:spcAft>
                <a:spcPts val="0"/>
              </a:spcAft>
              <a:defRPr/>
            </a:pPr>
            <a:r>
              <a:rPr lang="en-US" sz="3600" dirty="0" smtClean="0">
                <a:solidFill>
                  <a:srgbClr val="FFFFFF"/>
                </a:solidFill>
                <a:latin typeface="+mj-lt"/>
                <a:ea typeface="+mj-ea"/>
                <a:cs typeface="News Gothic MT"/>
              </a:rPr>
              <a:t>An Asset Class in its own right</a:t>
            </a:r>
            <a:endParaRPr lang="en-US" sz="3600" dirty="0">
              <a:solidFill>
                <a:srgbClr val="FFFFFF"/>
              </a:solidFill>
              <a:latin typeface="+mj-lt"/>
              <a:ea typeface="+mj-ea"/>
              <a:cs typeface="News Gothic MT"/>
            </a:endParaRPr>
          </a:p>
        </p:txBody>
      </p:sp>
      <p:sp>
        <p:nvSpPr>
          <p:cNvPr id="3" name="Content Placeholder 2"/>
          <p:cNvSpPr txBox="1">
            <a:spLocks/>
          </p:cNvSpPr>
          <p:nvPr/>
        </p:nvSpPr>
        <p:spPr>
          <a:xfrm>
            <a:off x="457200" y="1600200"/>
            <a:ext cx="4038600" cy="5080000"/>
          </a:xfrm>
          <a:prstGeom prst="rect">
            <a:avLst/>
          </a:prstGeom>
        </p:spPr>
        <p:txBody>
          <a:bodyPr>
            <a:noAutofit/>
          </a:bodyPr>
          <a:lstStyle/>
          <a:p>
            <a:pPr marL="342900" indent="-342900" fontAlgn="auto">
              <a:spcBef>
                <a:spcPct val="20000"/>
              </a:spcBef>
              <a:spcAft>
                <a:spcPts val="0"/>
              </a:spcAft>
              <a:buFont typeface="Arial" pitchFamily="34" charset="0"/>
              <a:buChar char="•"/>
              <a:defRPr/>
            </a:pPr>
            <a:r>
              <a:rPr lang="en-US" sz="2400" dirty="0">
                <a:solidFill>
                  <a:srgbClr val="FFFFFF"/>
                </a:solidFill>
                <a:latin typeface="+mn-lt"/>
                <a:ea typeface="+mn-ea"/>
                <a:cs typeface="+mn-cs"/>
              </a:rPr>
              <a:t>Period </a:t>
            </a:r>
            <a:r>
              <a:rPr lang="en-US" sz="2400" dirty="0" smtClean="0">
                <a:solidFill>
                  <a:srgbClr val="FFFFFF"/>
                </a:solidFill>
                <a:latin typeface="+mn-lt"/>
                <a:ea typeface="+mn-ea"/>
                <a:cs typeface="+mn-cs"/>
              </a:rPr>
              <a:t>Furniture </a:t>
            </a:r>
            <a:endParaRPr lang="en-US" sz="2400" dirty="0">
              <a:solidFill>
                <a:srgbClr val="FFFFFF"/>
              </a:solidFill>
              <a:latin typeface="+mn-lt"/>
              <a:ea typeface="+mn-ea"/>
              <a:cs typeface="+mn-cs"/>
            </a:endParaRPr>
          </a:p>
          <a:p>
            <a:pPr marL="342900" indent="-342900" fontAlgn="auto">
              <a:spcBef>
                <a:spcPct val="20000"/>
              </a:spcBef>
              <a:spcAft>
                <a:spcPts val="0"/>
              </a:spcAft>
              <a:buFont typeface="Arial" pitchFamily="34" charset="0"/>
              <a:buChar char="•"/>
              <a:defRPr/>
            </a:pPr>
            <a:r>
              <a:rPr lang="en-US" sz="2400" dirty="0">
                <a:solidFill>
                  <a:srgbClr val="FFFFFF"/>
                </a:solidFill>
                <a:latin typeface="+mn-lt"/>
                <a:ea typeface="+mn-ea"/>
                <a:cs typeface="+mn-cs"/>
              </a:rPr>
              <a:t>Fine Arts</a:t>
            </a:r>
          </a:p>
          <a:p>
            <a:pPr marL="342900" indent="-342900" fontAlgn="auto">
              <a:spcBef>
                <a:spcPct val="20000"/>
              </a:spcBef>
              <a:spcAft>
                <a:spcPts val="0"/>
              </a:spcAft>
              <a:buFont typeface="Arial" pitchFamily="34" charset="0"/>
              <a:buChar char="•"/>
              <a:defRPr/>
            </a:pPr>
            <a:r>
              <a:rPr lang="en-US" sz="2400" dirty="0">
                <a:solidFill>
                  <a:srgbClr val="FFFFFF"/>
                </a:solidFill>
                <a:latin typeface="+mn-lt"/>
                <a:ea typeface="+mn-ea"/>
                <a:cs typeface="+mn-cs"/>
              </a:rPr>
              <a:t>Decorative Arts</a:t>
            </a:r>
          </a:p>
          <a:p>
            <a:pPr marL="342900" indent="-342900" fontAlgn="auto">
              <a:spcBef>
                <a:spcPct val="20000"/>
              </a:spcBef>
              <a:spcAft>
                <a:spcPts val="0"/>
              </a:spcAft>
              <a:buFont typeface="Arial" pitchFamily="34" charset="0"/>
              <a:buChar char="•"/>
              <a:defRPr/>
            </a:pPr>
            <a:r>
              <a:rPr lang="en-US" sz="2400" dirty="0">
                <a:solidFill>
                  <a:srgbClr val="FFFFFF"/>
                </a:solidFill>
                <a:latin typeface="+mn-lt"/>
                <a:ea typeface="+mn-ea"/>
                <a:cs typeface="+mn-cs"/>
              </a:rPr>
              <a:t>Rugs</a:t>
            </a:r>
          </a:p>
          <a:p>
            <a:pPr marL="342900" indent="-342900" fontAlgn="auto">
              <a:spcBef>
                <a:spcPct val="20000"/>
              </a:spcBef>
              <a:spcAft>
                <a:spcPts val="0"/>
              </a:spcAft>
              <a:buFont typeface="Arial" pitchFamily="34" charset="0"/>
              <a:buChar char="•"/>
              <a:defRPr/>
            </a:pPr>
            <a:r>
              <a:rPr lang="en-US" sz="2400" dirty="0">
                <a:solidFill>
                  <a:srgbClr val="FFFFFF"/>
                </a:solidFill>
                <a:latin typeface="+mn-lt"/>
                <a:ea typeface="+mn-ea"/>
                <a:cs typeface="+mn-cs"/>
              </a:rPr>
              <a:t>Jewelry</a:t>
            </a:r>
          </a:p>
          <a:p>
            <a:pPr marL="342900" indent="-342900" fontAlgn="auto">
              <a:spcBef>
                <a:spcPct val="20000"/>
              </a:spcBef>
              <a:spcAft>
                <a:spcPts val="0"/>
              </a:spcAft>
              <a:buFont typeface="Arial" pitchFamily="34" charset="0"/>
              <a:buChar char="•"/>
              <a:defRPr/>
            </a:pPr>
            <a:r>
              <a:rPr lang="en-US" sz="2400" dirty="0">
                <a:solidFill>
                  <a:srgbClr val="FFFFFF"/>
                </a:solidFill>
                <a:latin typeface="+mn-lt"/>
                <a:ea typeface="+mn-ea"/>
                <a:cs typeface="+mn-cs"/>
              </a:rPr>
              <a:t>Musical Instruments</a:t>
            </a:r>
          </a:p>
          <a:p>
            <a:pPr marL="342900" indent="-342900" fontAlgn="auto">
              <a:spcBef>
                <a:spcPct val="20000"/>
              </a:spcBef>
              <a:spcAft>
                <a:spcPts val="0"/>
              </a:spcAft>
              <a:buFont typeface="Arial" pitchFamily="34" charset="0"/>
              <a:buChar char="•"/>
              <a:defRPr/>
            </a:pPr>
            <a:r>
              <a:rPr lang="en-US" sz="2400" dirty="0">
                <a:solidFill>
                  <a:srgbClr val="FFFFFF"/>
                </a:solidFill>
                <a:latin typeface="+mn-lt"/>
                <a:ea typeface="+mn-ea"/>
                <a:cs typeface="+mn-cs"/>
              </a:rPr>
              <a:t>Books &amp; Manuscripts</a:t>
            </a:r>
          </a:p>
          <a:p>
            <a:pPr marL="342900" indent="-342900" fontAlgn="auto">
              <a:spcBef>
                <a:spcPct val="20000"/>
              </a:spcBef>
              <a:spcAft>
                <a:spcPts val="0"/>
              </a:spcAft>
              <a:buFont typeface="Arial" pitchFamily="34" charset="0"/>
              <a:buChar char="•"/>
              <a:defRPr/>
            </a:pPr>
            <a:r>
              <a:rPr lang="en-US" sz="2400" dirty="0">
                <a:solidFill>
                  <a:srgbClr val="FFFFFF"/>
                </a:solidFill>
                <a:latin typeface="+mn-lt"/>
                <a:ea typeface="+mn-ea"/>
                <a:cs typeface="+mn-cs"/>
              </a:rPr>
              <a:t>Collectables</a:t>
            </a:r>
          </a:p>
          <a:p>
            <a:pPr marL="342900" indent="-342900" fontAlgn="auto">
              <a:spcBef>
                <a:spcPct val="20000"/>
              </a:spcBef>
              <a:spcAft>
                <a:spcPts val="0"/>
              </a:spcAft>
              <a:buFont typeface="Arial" pitchFamily="34" charset="0"/>
              <a:buChar char="•"/>
              <a:defRPr/>
            </a:pPr>
            <a:r>
              <a:rPr lang="en-US" sz="2400" dirty="0">
                <a:solidFill>
                  <a:srgbClr val="FFFFFF"/>
                </a:solidFill>
                <a:latin typeface="+mn-lt"/>
                <a:ea typeface="+mn-ea"/>
                <a:cs typeface="+mn-cs"/>
              </a:rPr>
              <a:t>Wine</a:t>
            </a:r>
          </a:p>
          <a:p>
            <a:pPr marL="342900" indent="-342900" fontAlgn="auto">
              <a:spcBef>
                <a:spcPct val="20000"/>
              </a:spcBef>
              <a:spcAft>
                <a:spcPts val="0"/>
              </a:spcAft>
              <a:buFont typeface="Arial" pitchFamily="34" charset="0"/>
              <a:buChar char="•"/>
              <a:defRPr/>
            </a:pPr>
            <a:r>
              <a:rPr lang="en-US" sz="2400" dirty="0" smtClean="0">
                <a:solidFill>
                  <a:srgbClr val="FFFFFF"/>
                </a:solidFill>
                <a:latin typeface="+mn-lt"/>
                <a:ea typeface="+mn-ea"/>
                <a:cs typeface="+mn-cs"/>
              </a:rPr>
              <a:t>Collector Cars</a:t>
            </a:r>
          </a:p>
          <a:p>
            <a:pPr marL="342900" indent="-342900" fontAlgn="auto">
              <a:spcBef>
                <a:spcPct val="20000"/>
              </a:spcBef>
              <a:spcAft>
                <a:spcPts val="0"/>
              </a:spcAft>
              <a:buFont typeface="Arial" pitchFamily="34" charset="0"/>
              <a:buChar char="•"/>
              <a:defRPr/>
            </a:pPr>
            <a:r>
              <a:rPr lang="en-US" sz="2400" dirty="0" smtClean="0">
                <a:solidFill>
                  <a:srgbClr val="FFFFFF"/>
                </a:solidFill>
              </a:rPr>
              <a:t>Stamps &amp; Coins</a:t>
            </a:r>
          </a:p>
          <a:p>
            <a:pPr fontAlgn="auto">
              <a:spcBef>
                <a:spcPct val="20000"/>
              </a:spcBef>
              <a:spcAft>
                <a:spcPts val="0"/>
              </a:spcAft>
              <a:defRPr/>
            </a:pPr>
            <a:endParaRPr lang="en-US" sz="2400" dirty="0">
              <a:solidFill>
                <a:srgbClr val="FFFFFF"/>
              </a:solidFill>
              <a:latin typeface="+mn-lt"/>
              <a:ea typeface="+mn-ea"/>
              <a:cs typeface="+mn-cs"/>
            </a:endParaRPr>
          </a:p>
        </p:txBody>
      </p:sp>
      <p:sp>
        <p:nvSpPr>
          <p:cNvPr id="6" name="TextBox 5"/>
          <p:cNvSpPr txBox="1"/>
          <p:nvPr/>
        </p:nvSpPr>
        <p:spPr>
          <a:xfrm>
            <a:off x="4617246" y="5943600"/>
            <a:ext cx="3752537" cy="646331"/>
          </a:xfrm>
          <a:prstGeom prst="rect">
            <a:avLst/>
          </a:prstGeom>
          <a:noFill/>
        </p:spPr>
        <p:txBody>
          <a:bodyPr wrap="none" rtlCol="0">
            <a:spAutoFit/>
          </a:bodyPr>
          <a:lstStyle/>
          <a:p>
            <a:pPr algn="ctr"/>
            <a:r>
              <a:rPr lang="en-US" b="1" dirty="0" smtClean="0">
                <a:solidFill>
                  <a:srgbClr val="000000"/>
                </a:solidFill>
              </a:rPr>
              <a:t>French ormolu mounted Grand Piano</a:t>
            </a:r>
          </a:p>
          <a:p>
            <a:pPr algn="ctr"/>
            <a:r>
              <a:rPr lang="en-US" b="1" dirty="0" smtClean="0">
                <a:solidFill>
                  <a:srgbClr val="000000"/>
                </a:solidFill>
              </a:rPr>
              <a:t>Fair Market Value $253,000</a:t>
            </a:r>
            <a:endParaRPr lang="en-US" b="1" dirty="0">
              <a:solidFill>
                <a:srgbClr val="000000"/>
              </a:solidFill>
            </a:endParaRPr>
          </a:p>
        </p:txBody>
      </p:sp>
      <p:pic>
        <p:nvPicPr>
          <p:cNvPr id="4" name="Picture 3" descr="saffor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0" y="1714500"/>
            <a:ext cx="5080000" cy="4229100"/>
          </a:xfrm>
          <a:prstGeom prst="rect">
            <a:avLst/>
          </a:prstGeom>
        </p:spPr>
      </p:pic>
    </p:spTree>
    <p:extLst>
      <p:ext uri="{BB962C8B-B14F-4D97-AF65-F5344CB8AC3E}">
        <p14:creationId xmlns:p14="http://schemas.microsoft.com/office/powerpoint/2010/main" val="24228878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Auction Dilemma: </a:t>
            </a:r>
            <a:r>
              <a:rPr lang="en-US" sz="3600" dirty="0" smtClean="0"/>
              <a:t/>
            </a:r>
            <a:br>
              <a:rPr lang="en-US" sz="3600" dirty="0" smtClean="0"/>
            </a:br>
            <a:r>
              <a:rPr lang="en-US" sz="3600" dirty="0" smtClean="0"/>
              <a:t>What </a:t>
            </a:r>
            <a:r>
              <a:rPr lang="en-US" sz="3600" dirty="0" smtClean="0"/>
              <a:t>Happens When </a:t>
            </a:r>
            <a:r>
              <a:rPr lang="en-US" sz="3600" dirty="0" smtClean="0"/>
              <a:t>It Doesn’t </a:t>
            </a:r>
            <a:r>
              <a:rPr lang="en-US" sz="3600" dirty="0" smtClean="0"/>
              <a:t>Sell?</a:t>
            </a:r>
            <a:endParaRPr lang="en-US" sz="3600" dirty="0"/>
          </a:p>
        </p:txBody>
      </p:sp>
      <p:pic>
        <p:nvPicPr>
          <p:cNvPr id="5" name="Content Placeholder 4" descr="Screenshot 2015-09-11 15.57.15.png"/>
          <p:cNvPicPr>
            <a:picLocks noGrp="1" noChangeAspect="1"/>
          </p:cNvPicPr>
          <p:nvPr>
            <p:ph idx="1"/>
          </p:nvPr>
        </p:nvPicPr>
        <p:blipFill>
          <a:blip r:embed="rId2" cstate="email">
            <a:extLst>
              <a:ext uri="{28A0092B-C50C-407E-A947-70E740481C1C}">
                <a14:useLocalDpi xmlns:a14="http://schemas.microsoft.com/office/drawing/2010/main"/>
              </a:ext>
            </a:extLst>
          </a:blip>
          <a:srcRect l="-60991" r="-60991"/>
          <a:stretch>
            <a:fillRect/>
          </a:stretch>
        </p:blipFill>
        <p:spPr>
          <a:xfrm>
            <a:off x="-990600" y="1417638"/>
            <a:ext cx="8229600" cy="4525963"/>
          </a:xfrm>
        </p:spPr>
      </p:pic>
      <p:sp>
        <p:nvSpPr>
          <p:cNvPr id="6" name="TextBox 5"/>
          <p:cNvSpPr txBox="1"/>
          <p:nvPr/>
        </p:nvSpPr>
        <p:spPr>
          <a:xfrm>
            <a:off x="5374105" y="1483902"/>
            <a:ext cx="3449053" cy="1292662"/>
          </a:xfrm>
          <a:prstGeom prst="rect">
            <a:avLst/>
          </a:prstGeom>
          <a:noFill/>
        </p:spPr>
        <p:txBody>
          <a:bodyPr wrap="square" rtlCol="0">
            <a:spAutoFit/>
          </a:bodyPr>
          <a:lstStyle/>
          <a:p>
            <a:r>
              <a:rPr lang="en-US" sz="2000" b="1" dirty="0" smtClean="0"/>
              <a:t>Offered for sale at Sotheby’s for $10,000,000-12,000,000 in 2012 - Went unsold</a:t>
            </a:r>
          </a:p>
          <a:p>
            <a:endParaRPr lang="en-US" dirty="0"/>
          </a:p>
        </p:txBody>
      </p:sp>
      <p:pic>
        <p:nvPicPr>
          <p:cNvPr id="3" name="Picture 2" descr="fir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2209" y="2816058"/>
            <a:ext cx="1899653" cy="2946072"/>
          </a:xfrm>
          <a:prstGeom prst="rect">
            <a:avLst/>
          </a:prstGeom>
        </p:spPr>
      </p:pic>
      <p:sp>
        <p:nvSpPr>
          <p:cNvPr id="4" name="Slide Number Placeholder 3"/>
          <p:cNvSpPr>
            <a:spLocks noGrp="1"/>
          </p:cNvSpPr>
          <p:nvPr>
            <p:ph type="sldNum" sz="quarter" idx="12"/>
          </p:nvPr>
        </p:nvSpPr>
        <p:spPr/>
        <p:txBody>
          <a:bodyPr/>
          <a:lstStyle/>
          <a:p>
            <a:fld id="{15A6FB6C-47C0-4248-8219-54645682C5C8}" type="slidenum">
              <a:rPr lang="en-US" smtClean="0"/>
              <a:t>30</a:t>
            </a:fld>
            <a:endParaRPr lang="en-US" dirty="0"/>
          </a:p>
        </p:txBody>
      </p:sp>
    </p:spTree>
    <p:extLst>
      <p:ext uri="{BB962C8B-B14F-4D97-AF65-F5344CB8AC3E}">
        <p14:creationId xmlns:p14="http://schemas.microsoft.com/office/powerpoint/2010/main" val="280002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smtClean="0"/>
              <a:t>Private Sale</a:t>
            </a:r>
            <a:endParaRPr lang="en-US" dirty="0"/>
          </a:p>
        </p:txBody>
      </p:sp>
      <p:pic>
        <p:nvPicPr>
          <p:cNvPr id="5" name="Content Placeholder 4" descr="shield-private-garage-door-goal_121-105498.jpg"/>
          <p:cNvPicPr>
            <a:picLocks noGrp="1" noChangeAspect="1"/>
          </p:cNvPicPr>
          <p:nvPr>
            <p:ph idx="1"/>
          </p:nvPr>
        </p:nvPicPr>
        <p:blipFill>
          <a:blip r:embed="rId2" cstate="email">
            <a:extLst>
              <a:ext uri="{28A0092B-C50C-407E-A947-70E740481C1C}">
                <a14:useLocalDpi xmlns:a14="http://schemas.microsoft.com/office/drawing/2010/main"/>
              </a:ext>
            </a:extLst>
          </a:blip>
          <a:srcRect l="40" r="40"/>
          <a:stretch>
            <a:fillRect/>
          </a:stretch>
        </p:blipFill>
        <p:spPr/>
      </p:pic>
    </p:spTree>
    <p:extLst>
      <p:ext uri="{BB962C8B-B14F-4D97-AF65-F5344CB8AC3E}">
        <p14:creationId xmlns:p14="http://schemas.microsoft.com/office/powerpoint/2010/main" val="28357989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1143000"/>
          </a:xfrm>
        </p:spPr>
        <p:txBody>
          <a:bodyPr>
            <a:noAutofit/>
          </a:bodyPr>
          <a:lstStyle/>
          <a:p>
            <a:r>
              <a:rPr lang="en-US" sz="3600" dirty="0" smtClean="0"/>
              <a:t>Know what is covered before trouble happens</a:t>
            </a:r>
            <a:endParaRPr lang="en-US" sz="3600" dirty="0"/>
          </a:p>
        </p:txBody>
      </p:sp>
      <p:pic>
        <p:nvPicPr>
          <p:cNvPr id="8" name="Picture 7" descr="Garchesm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088" y="1543739"/>
            <a:ext cx="5680612" cy="4555851"/>
          </a:xfrm>
          <a:prstGeom prst="rect">
            <a:avLst/>
          </a:prstGeom>
        </p:spPr>
      </p:pic>
      <p:sp>
        <p:nvSpPr>
          <p:cNvPr id="9" name="Rectangle 8"/>
          <p:cNvSpPr/>
          <p:nvPr/>
        </p:nvSpPr>
        <p:spPr>
          <a:xfrm>
            <a:off x="1771089" y="6099590"/>
            <a:ext cx="5680611" cy="646331"/>
          </a:xfrm>
          <a:prstGeom prst="rect">
            <a:avLst/>
          </a:prstGeom>
        </p:spPr>
        <p:txBody>
          <a:bodyPr wrap="square">
            <a:spAutoFit/>
          </a:bodyPr>
          <a:lstStyle/>
          <a:p>
            <a:pPr algn="ctr"/>
            <a:r>
              <a:rPr lang="en-US" dirty="0" smtClean="0"/>
              <a:t>Rolland Golden, “Arches of Misery,” 2007, acrylic on canvas, (c) The Historic New Orleans Collection 2015</a:t>
            </a:r>
            <a:endParaRPr lang="en-US" dirty="0"/>
          </a:p>
        </p:txBody>
      </p:sp>
    </p:spTree>
    <p:extLst>
      <p:ext uri="{BB962C8B-B14F-4D97-AF65-F5344CB8AC3E}">
        <p14:creationId xmlns:p14="http://schemas.microsoft.com/office/powerpoint/2010/main" val="17817332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8"/>
            <a:ext cx="8788400" cy="1143000"/>
          </a:xfrm>
        </p:spPr>
        <p:txBody>
          <a:bodyPr>
            <a:noAutofit/>
          </a:bodyPr>
          <a:lstStyle/>
          <a:p>
            <a:r>
              <a:rPr lang="en-US" sz="3600" dirty="0" smtClean="0"/>
              <a:t>Five Essentials of Tangible Asset Management</a:t>
            </a:r>
            <a:endParaRPr lang="en-US" sz="3600" dirty="0"/>
          </a:p>
        </p:txBody>
      </p:sp>
      <p:sp>
        <p:nvSpPr>
          <p:cNvPr id="4" name="Content Placeholder 3"/>
          <p:cNvSpPr>
            <a:spLocks noGrp="1"/>
          </p:cNvSpPr>
          <p:nvPr>
            <p:ph sz="half" idx="1"/>
          </p:nvPr>
        </p:nvSpPr>
        <p:spPr/>
        <p:txBody>
          <a:bodyPr/>
          <a:lstStyle/>
          <a:p>
            <a:endParaRPr lang="en-US" dirty="0" smtClean="0"/>
          </a:p>
          <a:p>
            <a:r>
              <a:rPr lang="en-US" dirty="0" smtClean="0"/>
              <a:t>Understand</a:t>
            </a:r>
            <a:r>
              <a:rPr lang="en-US" dirty="0" smtClean="0"/>
              <a:t> </a:t>
            </a:r>
            <a:r>
              <a:rPr lang="en-US" dirty="0" smtClean="0"/>
              <a:t>value</a:t>
            </a:r>
          </a:p>
          <a:p>
            <a:r>
              <a:rPr lang="en-US" dirty="0" smtClean="0"/>
              <a:t>Follow</a:t>
            </a:r>
            <a:r>
              <a:rPr lang="en-US" dirty="0" smtClean="0"/>
              <a:t> </a:t>
            </a:r>
            <a:r>
              <a:rPr lang="en-US" dirty="0" smtClean="0"/>
              <a:t>the market </a:t>
            </a:r>
          </a:p>
          <a:p>
            <a:r>
              <a:rPr lang="en-US" dirty="0" smtClean="0"/>
              <a:t>Create a strategy</a:t>
            </a:r>
          </a:p>
          <a:p>
            <a:r>
              <a:rPr lang="en-US" dirty="0" smtClean="0"/>
              <a:t>Avoid pitfalls</a:t>
            </a:r>
          </a:p>
          <a:p>
            <a:r>
              <a:rPr lang="en-US" dirty="0" smtClean="0"/>
              <a:t>Passion assets are emotional </a:t>
            </a:r>
          </a:p>
          <a:p>
            <a:endParaRPr lang="en-US" dirty="0" smtClean="0"/>
          </a:p>
        </p:txBody>
      </p:sp>
      <p:sp>
        <p:nvSpPr>
          <p:cNvPr id="6" name="Content Placeholder 5"/>
          <p:cNvSpPr>
            <a:spLocks noGrp="1"/>
          </p:cNvSpPr>
          <p:nvPr>
            <p:ph sz="half" idx="2"/>
          </p:nvPr>
        </p:nvSpPr>
        <p:spPr/>
        <p:txBody>
          <a:bodyPr/>
          <a:lstStyle/>
          <a:p>
            <a:pPr marL="0" indent="0">
              <a:buNone/>
            </a:pPr>
            <a:endParaRPr lang="en-US" dirty="0"/>
          </a:p>
        </p:txBody>
      </p:sp>
      <p:sp>
        <p:nvSpPr>
          <p:cNvPr id="3" name="Slide Number Placeholder 2"/>
          <p:cNvSpPr>
            <a:spLocks noGrp="1"/>
          </p:cNvSpPr>
          <p:nvPr>
            <p:ph type="sldNum" sz="quarter" idx="12"/>
          </p:nvPr>
        </p:nvSpPr>
        <p:spPr/>
        <p:txBody>
          <a:bodyPr/>
          <a:lstStyle/>
          <a:p>
            <a:fld id="{15A6FB6C-47C0-4248-8219-54645682C5C8}" type="slidenum">
              <a:rPr lang="en-US" smtClean="0"/>
              <a:t>33</a:t>
            </a:fld>
            <a:endParaRPr lang="en-US" dirty="0"/>
          </a:p>
        </p:txBody>
      </p:sp>
      <p:pic>
        <p:nvPicPr>
          <p:cNvPr id="5" name="Picture 4" descr="aston marti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2349499"/>
            <a:ext cx="4290247" cy="2437063"/>
          </a:xfrm>
          <a:prstGeom prst="rect">
            <a:avLst/>
          </a:prstGeom>
        </p:spPr>
      </p:pic>
    </p:spTree>
    <p:extLst>
      <p:ext uri="{BB962C8B-B14F-4D97-AF65-F5344CB8AC3E}">
        <p14:creationId xmlns:p14="http://schemas.microsoft.com/office/powerpoint/2010/main" val="9688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6680" y="2633008"/>
            <a:ext cx="6944810" cy="523220"/>
          </a:xfrm>
          <a:prstGeom prst="rect">
            <a:avLst/>
          </a:prstGeom>
          <a:noFill/>
        </p:spPr>
        <p:txBody>
          <a:bodyPr wrap="square" rtlCol="0">
            <a:spAutoFit/>
          </a:bodyPr>
          <a:lstStyle/>
          <a:p>
            <a:pPr algn="ctr"/>
            <a:r>
              <a:rPr lang="en-US" sz="2800" b="1" dirty="0" smtClean="0"/>
              <a:t>Services</a:t>
            </a:r>
            <a:endParaRPr lang="en-US" sz="2800" b="1" dirty="0"/>
          </a:p>
        </p:txBody>
      </p:sp>
      <p:sp>
        <p:nvSpPr>
          <p:cNvPr id="5" name="TextBox 4"/>
          <p:cNvSpPr txBox="1"/>
          <p:nvPr/>
        </p:nvSpPr>
        <p:spPr>
          <a:xfrm>
            <a:off x="1207787" y="3251284"/>
            <a:ext cx="2076829" cy="2339102"/>
          </a:xfrm>
          <a:prstGeom prst="rect">
            <a:avLst/>
          </a:prstGeom>
          <a:noFill/>
        </p:spPr>
        <p:txBody>
          <a:bodyPr wrap="square" rtlCol="0">
            <a:spAutoFit/>
          </a:bodyPr>
          <a:lstStyle/>
          <a:p>
            <a:pPr algn="ctr"/>
            <a:r>
              <a:rPr lang="en-US" sz="2000" b="1" u="sng" dirty="0" smtClean="0"/>
              <a:t>Appraiser</a:t>
            </a:r>
          </a:p>
          <a:p>
            <a:pPr algn="ctr"/>
            <a:r>
              <a:rPr lang="en-US" dirty="0" smtClean="0"/>
              <a:t>Insurance</a:t>
            </a:r>
          </a:p>
          <a:p>
            <a:pPr algn="ctr"/>
            <a:r>
              <a:rPr lang="en-US" dirty="0" smtClean="0"/>
              <a:t>Probate</a:t>
            </a:r>
          </a:p>
          <a:p>
            <a:pPr algn="ctr"/>
            <a:r>
              <a:rPr lang="en-US" dirty="0" smtClean="0"/>
              <a:t>Charitable Donation</a:t>
            </a:r>
          </a:p>
          <a:p>
            <a:pPr algn="ctr"/>
            <a:r>
              <a:rPr lang="en-US" dirty="0" smtClean="0"/>
              <a:t>Equitable Division</a:t>
            </a:r>
          </a:p>
          <a:p>
            <a:pPr algn="ctr"/>
            <a:r>
              <a:rPr lang="en-US" dirty="0" smtClean="0"/>
              <a:t>Gift Tax</a:t>
            </a:r>
          </a:p>
          <a:p>
            <a:pPr algn="ctr"/>
            <a:r>
              <a:rPr lang="en-US" dirty="0" smtClean="0"/>
              <a:t>Damage</a:t>
            </a:r>
            <a:r>
              <a:rPr lang="en-US" dirty="0" smtClean="0"/>
              <a:t>/loss</a:t>
            </a:r>
            <a:endParaRPr lang="en-US" dirty="0" smtClean="0"/>
          </a:p>
          <a:p>
            <a:pPr algn="ctr"/>
            <a:r>
              <a:rPr lang="en-US" dirty="0" smtClean="0"/>
              <a:t>Divorce</a:t>
            </a:r>
            <a:endParaRPr lang="en-US" dirty="0"/>
          </a:p>
        </p:txBody>
      </p:sp>
      <p:sp>
        <p:nvSpPr>
          <p:cNvPr id="6" name="TextBox 5"/>
          <p:cNvSpPr txBox="1"/>
          <p:nvPr/>
        </p:nvSpPr>
        <p:spPr>
          <a:xfrm>
            <a:off x="6180216" y="3232488"/>
            <a:ext cx="2076829" cy="954107"/>
          </a:xfrm>
          <a:prstGeom prst="rect">
            <a:avLst/>
          </a:prstGeom>
          <a:noFill/>
        </p:spPr>
        <p:txBody>
          <a:bodyPr wrap="square" rtlCol="0">
            <a:spAutoFit/>
          </a:bodyPr>
          <a:lstStyle/>
          <a:p>
            <a:pPr algn="ctr"/>
            <a:r>
              <a:rPr lang="en-US" sz="2000" b="1" u="sng" dirty="0" smtClean="0"/>
              <a:t>Speaker &amp; Events</a:t>
            </a:r>
          </a:p>
          <a:p>
            <a:pPr algn="ctr"/>
            <a:r>
              <a:rPr lang="en-US" dirty="0" smtClean="0"/>
              <a:t>CE Courses</a:t>
            </a:r>
          </a:p>
          <a:p>
            <a:pPr algn="ctr"/>
            <a:r>
              <a:rPr lang="en-US" dirty="0" smtClean="0"/>
              <a:t>Panel Presentations</a:t>
            </a:r>
            <a:endParaRPr lang="en-US" dirty="0"/>
          </a:p>
        </p:txBody>
      </p:sp>
      <p:sp>
        <p:nvSpPr>
          <p:cNvPr id="7" name="TextBox 6"/>
          <p:cNvSpPr txBox="1"/>
          <p:nvPr/>
        </p:nvSpPr>
        <p:spPr>
          <a:xfrm>
            <a:off x="3703509" y="3232488"/>
            <a:ext cx="2076829" cy="954107"/>
          </a:xfrm>
          <a:prstGeom prst="rect">
            <a:avLst/>
          </a:prstGeom>
          <a:noFill/>
        </p:spPr>
        <p:txBody>
          <a:bodyPr wrap="square" rtlCol="0">
            <a:spAutoFit/>
          </a:bodyPr>
          <a:lstStyle/>
          <a:p>
            <a:pPr algn="ctr"/>
            <a:r>
              <a:rPr lang="en-US" sz="2000" b="1" u="sng" dirty="0" smtClean="0"/>
              <a:t>Art Advisor</a:t>
            </a:r>
          </a:p>
          <a:p>
            <a:pPr algn="ctr"/>
            <a:r>
              <a:rPr lang="en-US" dirty="0" smtClean="0"/>
              <a:t>Buying &amp; Selling</a:t>
            </a:r>
          </a:p>
          <a:p>
            <a:pPr algn="ctr"/>
            <a:r>
              <a:rPr lang="en-US" dirty="0" smtClean="0"/>
              <a:t>Downsizing</a:t>
            </a:r>
            <a:endParaRPr lang="en-US" dirty="0"/>
          </a:p>
        </p:txBody>
      </p:sp>
      <p:sp>
        <p:nvSpPr>
          <p:cNvPr id="8" name="TextBox 7"/>
          <p:cNvSpPr txBox="1"/>
          <p:nvPr/>
        </p:nvSpPr>
        <p:spPr>
          <a:xfrm>
            <a:off x="3284616" y="5146394"/>
            <a:ext cx="3439333" cy="1323439"/>
          </a:xfrm>
          <a:prstGeom prst="rect">
            <a:avLst/>
          </a:prstGeom>
          <a:noFill/>
        </p:spPr>
        <p:txBody>
          <a:bodyPr wrap="square" rtlCol="0">
            <a:spAutoFit/>
          </a:bodyPr>
          <a:lstStyle/>
          <a:p>
            <a:pPr algn="ctr"/>
            <a:r>
              <a:rPr lang="en-US" sz="1600" b="1" dirty="0" smtClean="0"/>
              <a:t>Colleen Boyle</a:t>
            </a:r>
          </a:p>
          <a:p>
            <a:pPr algn="ctr"/>
            <a:r>
              <a:rPr lang="en-US" sz="1600" b="1" dirty="0" smtClean="0"/>
              <a:t>Senior Vice President</a:t>
            </a:r>
          </a:p>
          <a:p>
            <a:pPr algn="ctr"/>
            <a:r>
              <a:rPr lang="en-US" sz="1600" b="1" dirty="0" smtClean="0"/>
              <a:t>610-470-5340</a:t>
            </a:r>
          </a:p>
          <a:p>
            <a:pPr algn="ctr"/>
            <a:r>
              <a:rPr lang="en-US" sz="1600" dirty="0" err="1" smtClean="0"/>
              <a:t>cboyle@pallmallartadvisors.com</a:t>
            </a:r>
            <a:endParaRPr lang="en-US" sz="1600" dirty="0" smtClean="0"/>
          </a:p>
          <a:p>
            <a:pPr algn="ctr"/>
            <a:endParaRPr lang="en-US" sz="1600" dirty="0"/>
          </a:p>
        </p:txBody>
      </p:sp>
      <p:pic>
        <p:nvPicPr>
          <p:cNvPr id="12" name="Picture 11" descr="Slate_logo_mast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28583"/>
            <a:ext cx="9144000" cy="1737360"/>
          </a:xfrm>
          <a:prstGeom prst="rect">
            <a:avLst/>
          </a:prstGeom>
        </p:spPr>
      </p:pic>
    </p:spTree>
    <p:extLst>
      <p:ext uri="{BB962C8B-B14F-4D97-AF65-F5344CB8AC3E}">
        <p14:creationId xmlns:p14="http://schemas.microsoft.com/office/powerpoint/2010/main" val="405425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_boy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647" y="1107404"/>
            <a:ext cx="3141293" cy="4242365"/>
          </a:xfrm>
          <a:prstGeom prst="rect">
            <a:avLst/>
          </a:prstGeom>
        </p:spPr>
      </p:pic>
      <p:sp>
        <p:nvSpPr>
          <p:cNvPr id="4" name="Rectangle 3"/>
          <p:cNvSpPr/>
          <p:nvPr/>
        </p:nvSpPr>
        <p:spPr>
          <a:xfrm>
            <a:off x="612085" y="394691"/>
            <a:ext cx="4572000" cy="6155533"/>
          </a:xfrm>
          <a:prstGeom prst="rect">
            <a:avLst/>
          </a:prstGeom>
        </p:spPr>
        <p:txBody>
          <a:bodyPr>
            <a:spAutoFit/>
          </a:bodyPr>
          <a:lstStyle/>
          <a:p>
            <a:pPr algn="ctr"/>
            <a:r>
              <a:rPr lang="en-US" b="1" dirty="0" smtClean="0"/>
              <a:t>Colleen Boyle</a:t>
            </a:r>
          </a:p>
          <a:p>
            <a:pPr algn="ctr"/>
            <a:r>
              <a:rPr lang="en-US" b="1" dirty="0" smtClean="0"/>
              <a:t>Pall Mall Art Advisors</a:t>
            </a:r>
          </a:p>
          <a:p>
            <a:pPr algn="ctr"/>
            <a:r>
              <a:rPr lang="en-US" b="1" dirty="0" smtClean="0"/>
              <a:t>Senior Vice President-National Sales Director</a:t>
            </a:r>
          </a:p>
          <a:p>
            <a:endParaRPr lang="en-US" dirty="0" smtClean="0"/>
          </a:p>
          <a:p>
            <a:r>
              <a:rPr lang="en-US" sz="1600" dirty="0" smtClean="0"/>
              <a:t>Colleen Boyle brings over 20 years of diverse experience in the art and financial world to Pall Mall Art Advisors. She has valued art and collectibles for corporations, museums and private collectors throughout the United States.  Ms. Boyle earned a Diploma in French Fine and Decorative Arts at Christie’s in Paris, a Masters degree in Art History from the University of St. Thomas and a Bachelor of Arts in Economics from The College of William &amp; Mary. Colleen is a member of the International Society of Appraisers and is USPAP compliant. She has provided legal analysis for court cases involving art valuation and identification. Colleen regularly publishes articles in local, regional and on-line </a:t>
            </a:r>
            <a:r>
              <a:rPr lang="en-US" sz="1600" dirty="0" smtClean="0"/>
              <a:t>press. </a:t>
            </a:r>
            <a:r>
              <a:rPr lang="en-US" sz="1600" dirty="0" smtClean="0"/>
              <a:t>Ms. Boyle</a:t>
            </a:r>
            <a:r>
              <a:rPr lang="en-US" sz="1600" dirty="0" smtClean="0"/>
              <a:t>  </a:t>
            </a:r>
            <a:r>
              <a:rPr lang="en-US" sz="1600" dirty="0" smtClean="0"/>
              <a:t>conducts lectures and Continuing Education classes on diverse topics pertinent to art and collectibles. She is </a:t>
            </a:r>
            <a:r>
              <a:rPr lang="en-US" sz="1600" dirty="0" smtClean="0"/>
              <a:t>also featured </a:t>
            </a:r>
            <a:r>
              <a:rPr lang="en-US" sz="1600" dirty="0" smtClean="0"/>
              <a:t>in a documentary titled ‘The Real Fake</a:t>
            </a:r>
            <a:r>
              <a:rPr lang="en-US" sz="1600" dirty="0" smtClean="0"/>
              <a:t>’ that will be released in 2017.</a:t>
            </a:r>
            <a:endParaRPr lang="en-US" sz="1600" dirty="0" smtClean="0"/>
          </a:p>
          <a:p>
            <a:endParaRPr lang="en-US" dirty="0"/>
          </a:p>
        </p:txBody>
      </p:sp>
      <p:sp>
        <p:nvSpPr>
          <p:cNvPr id="5" name="TextBox 4"/>
          <p:cNvSpPr txBox="1"/>
          <p:nvPr/>
        </p:nvSpPr>
        <p:spPr>
          <a:xfrm>
            <a:off x="5628597" y="5572125"/>
            <a:ext cx="3244886" cy="646331"/>
          </a:xfrm>
          <a:prstGeom prst="rect">
            <a:avLst/>
          </a:prstGeom>
          <a:noFill/>
        </p:spPr>
        <p:txBody>
          <a:bodyPr wrap="none" rtlCol="0">
            <a:spAutoFit/>
          </a:bodyPr>
          <a:lstStyle/>
          <a:p>
            <a:pPr algn="ctr"/>
            <a:r>
              <a:rPr lang="en-US" dirty="0" smtClean="0">
                <a:hlinkClick r:id="rId3"/>
              </a:rPr>
              <a:t>cboyle@pallmallartadvisors.com</a:t>
            </a:r>
            <a:endParaRPr lang="en-US" dirty="0" smtClean="0"/>
          </a:p>
          <a:p>
            <a:pPr algn="ctr"/>
            <a:r>
              <a:rPr lang="en-US" dirty="0" smtClean="0"/>
              <a:t>610-470-5340</a:t>
            </a:r>
            <a:endParaRPr lang="en-US" dirty="0"/>
          </a:p>
        </p:txBody>
      </p:sp>
    </p:spTree>
    <p:extLst>
      <p:ext uri="{BB962C8B-B14F-4D97-AF65-F5344CB8AC3E}">
        <p14:creationId xmlns:p14="http://schemas.microsoft.com/office/powerpoint/2010/main" val="212553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0" y="5770708"/>
            <a:ext cx="4572000" cy="830997"/>
          </a:xfrm>
          <a:prstGeom prst="rect">
            <a:avLst/>
          </a:prstGeom>
        </p:spPr>
        <p:txBody>
          <a:bodyPr>
            <a:spAutoFit/>
          </a:bodyPr>
          <a:lstStyle/>
          <a:p>
            <a:pPr algn="ctr"/>
            <a:r>
              <a:rPr lang="en-US" sz="1600" b="1" dirty="0"/>
              <a:t>Platinum, Emerald, Ruby, Diamond and Enamel 'Tutti Frutti' </a:t>
            </a:r>
            <a:r>
              <a:rPr lang="en-US" sz="1600" b="1" dirty="0" smtClean="0"/>
              <a:t>Cartier Bracelet</a:t>
            </a:r>
            <a:endParaRPr lang="en-US" sz="1600" b="1" dirty="0"/>
          </a:p>
          <a:p>
            <a:pPr algn="ctr"/>
            <a:r>
              <a:rPr lang="en-US" sz="1600" b="1" dirty="0" smtClean="0"/>
              <a:t>Sold for</a:t>
            </a:r>
            <a:r>
              <a:rPr lang="en-US" sz="1600" b="1" dirty="0"/>
              <a:t>  $</a:t>
            </a:r>
            <a:r>
              <a:rPr lang="en-US" sz="1600" b="1" dirty="0" smtClean="0"/>
              <a:t>1.63 million </a:t>
            </a:r>
            <a:endParaRPr lang="en-US" sz="1600" b="1" dirty="0"/>
          </a:p>
        </p:txBody>
      </p:sp>
      <p:sp>
        <p:nvSpPr>
          <p:cNvPr id="10" name="Title 1"/>
          <p:cNvSpPr txBox="1">
            <a:spLocks noGrp="1"/>
          </p:cNvSpPr>
          <p:nvPr>
            <p:ph type="title"/>
          </p:nvPr>
        </p:nvSpPr>
        <p:spPr>
          <a:xfrm>
            <a:off x="499860" y="32747"/>
            <a:ext cx="8229600" cy="1143000"/>
          </a:xfrm>
          <a:prstGeom prst="rect">
            <a:avLst/>
          </a:prstGeom>
        </p:spPr>
        <p:txBody>
          <a:bodyPr>
            <a:normAutofit/>
          </a:bodyPr>
          <a:lstStyle/>
          <a:p>
            <a:pPr algn="ctr" fontAlgn="auto">
              <a:spcBef>
                <a:spcPts val="0"/>
              </a:spcBef>
              <a:spcAft>
                <a:spcPts val="0"/>
              </a:spcAft>
              <a:defRPr/>
            </a:pPr>
            <a:r>
              <a:rPr lang="en-US" sz="4000" dirty="0">
                <a:latin typeface="+mj-lt"/>
              </a:rPr>
              <a:t>What’s it Worth?</a:t>
            </a:r>
            <a:endParaRPr lang="en-US" sz="4000" dirty="0">
              <a:solidFill>
                <a:srgbClr val="000000"/>
              </a:solidFill>
              <a:latin typeface="+mj-lt"/>
            </a:endParaRPr>
          </a:p>
        </p:txBody>
      </p:sp>
      <p:pic>
        <p:nvPicPr>
          <p:cNvPr id="17" name="Picture 16" descr="N09331-356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0780" y="1175747"/>
            <a:ext cx="4346656" cy="4346656"/>
          </a:xfrm>
          <a:prstGeom prst="rect">
            <a:avLst/>
          </a:prstGeom>
        </p:spPr>
      </p:pic>
      <p:pic>
        <p:nvPicPr>
          <p:cNvPr id="3" name="Picture 2" descr="BR3782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20" y="1970849"/>
            <a:ext cx="4580760" cy="2866979"/>
          </a:xfrm>
          <a:prstGeom prst="rect">
            <a:avLst/>
          </a:prstGeom>
        </p:spPr>
      </p:pic>
      <p:sp>
        <p:nvSpPr>
          <p:cNvPr id="5" name="Rectangle 4"/>
          <p:cNvSpPr/>
          <p:nvPr/>
        </p:nvSpPr>
        <p:spPr>
          <a:xfrm>
            <a:off x="0" y="5715185"/>
            <a:ext cx="4572000" cy="830997"/>
          </a:xfrm>
          <a:prstGeom prst="rect">
            <a:avLst/>
          </a:prstGeom>
        </p:spPr>
        <p:txBody>
          <a:bodyPr>
            <a:spAutoFit/>
          </a:bodyPr>
          <a:lstStyle/>
          <a:p>
            <a:pPr algn="ctr"/>
            <a:r>
              <a:rPr lang="en-US" sz="1600" b="1" dirty="0"/>
              <a:t>Art Deco Emerald, Diamond </a:t>
            </a:r>
            <a:endParaRPr lang="en-US" sz="1600" b="1" dirty="0" smtClean="0"/>
          </a:p>
          <a:p>
            <a:pPr algn="ctr"/>
            <a:r>
              <a:rPr lang="en-US" sz="1600" b="1" dirty="0" smtClean="0"/>
              <a:t>and </a:t>
            </a:r>
            <a:r>
              <a:rPr lang="en-US" sz="1600" b="1" dirty="0"/>
              <a:t>Black Enamel </a:t>
            </a:r>
            <a:r>
              <a:rPr lang="en-US" sz="1600" b="1" dirty="0" smtClean="0"/>
              <a:t>Bracelet</a:t>
            </a:r>
          </a:p>
          <a:p>
            <a:pPr algn="ctr"/>
            <a:r>
              <a:rPr lang="en-US" sz="1600" b="1" dirty="0" smtClean="0"/>
              <a:t>Sold for $255,000</a:t>
            </a:r>
            <a:endParaRPr lang="en-US" sz="1600" b="1" dirty="0"/>
          </a:p>
        </p:txBody>
      </p:sp>
    </p:spTree>
    <p:extLst>
      <p:ext uri="{BB962C8B-B14F-4D97-AF65-F5344CB8AC3E}">
        <p14:creationId xmlns:p14="http://schemas.microsoft.com/office/powerpoint/2010/main" val="1791188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1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1170" y="1414194"/>
            <a:ext cx="2450129" cy="4085993"/>
          </a:xfrm>
          <a:prstGeom prst="rect">
            <a:avLst/>
          </a:prstGeom>
        </p:spPr>
      </p:pic>
      <p:sp>
        <p:nvSpPr>
          <p:cNvPr id="4" name="Title 1"/>
          <p:cNvSpPr>
            <a:spLocks noGrp="1"/>
          </p:cNvSpPr>
          <p:nvPr>
            <p:ph type="title"/>
          </p:nvPr>
        </p:nvSpPr>
        <p:spPr/>
        <p:txBody>
          <a:bodyPr>
            <a:normAutofit/>
          </a:bodyPr>
          <a:lstStyle/>
          <a:p>
            <a:r>
              <a:rPr lang="en-US" sz="4000" dirty="0"/>
              <a:t>What’s</a:t>
            </a:r>
            <a:r>
              <a:rPr lang="en-US" sz="4000" dirty="0">
                <a:latin typeface="Calibri" charset="0"/>
              </a:rPr>
              <a:t> it Worth?</a:t>
            </a:r>
            <a:endParaRPr lang="en-US" sz="4000" dirty="0"/>
          </a:p>
        </p:txBody>
      </p:sp>
      <p:sp>
        <p:nvSpPr>
          <p:cNvPr id="5" name="Rectangle 4"/>
          <p:cNvSpPr/>
          <p:nvPr/>
        </p:nvSpPr>
        <p:spPr>
          <a:xfrm>
            <a:off x="7353" y="5754187"/>
            <a:ext cx="3924300" cy="646331"/>
          </a:xfrm>
          <a:prstGeom prst="rect">
            <a:avLst/>
          </a:prstGeom>
        </p:spPr>
        <p:txBody>
          <a:bodyPr wrap="square">
            <a:spAutoFit/>
          </a:bodyPr>
          <a:lstStyle/>
          <a:p>
            <a:pPr algn="ctr"/>
            <a:r>
              <a:rPr lang="en-US" b="1" dirty="0" smtClean="0"/>
              <a:t>T206 </a:t>
            </a:r>
            <a:r>
              <a:rPr lang="en-US" b="1" dirty="0" err="1" smtClean="0"/>
              <a:t>Honus</a:t>
            </a:r>
            <a:r>
              <a:rPr lang="en-US" b="1" dirty="0" smtClean="0"/>
              <a:t> Wagner, 1909</a:t>
            </a:r>
          </a:p>
          <a:p>
            <a:pPr algn="ctr"/>
            <a:r>
              <a:rPr lang="en-US" b="1" dirty="0" smtClean="0"/>
              <a:t>$1.3 million</a:t>
            </a:r>
            <a:endParaRPr lang="en-US" b="1" dirty="0"/>
          </a:p>
        </p:txBody>
      </p:sp>
      <p:pic>
        <p:nvPicPr>
          <p:cNvPr id="6" name="Picture 5" descr="wagnerhball2__30929.1379003730.490.588.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77494" y="1913313"/>
            <a:ext cx="2917842" cy="3005377"/>
          </a:xfrm>
          <a:prstGeom prst="rect">
            <a:avLst/>
          </a:prstGeom>
        </p:spPr>
      </p:pic>
      <p:sp>
        <p:nvSpPr>
          <p:cNvPr id="7" name="Rectangle 6"/>
          <p:cNvSpPr/>
          <p:nvPr/>
        </p:nvSpPr>
        <p:spPr>
          <a:xfrm>
            <a:off x="4561980" y="5759539"/>
            <a:ext cx="3924300" cy="646331"/>
          </a:xfrm>
          <a:prstGeom prst="rect">
            <a:avLst/>
          </a:prstGeom>
        </p:spPr>
        <p:txBody>
          <a:bodyPr wrap="square">
            <a:spAutoFit/>
          </a:bodyPr>
          <a:lstStyle/>
          <a:p>
            <a:pPr algn="ctr"/>
            <a:r>
              <a:rPr lang="en-US" b="1" dirty="0" smtClean="0"/>
              <a:t> </a:t>
            </a:r>
            <a:r>
              <a:rPr lang="en-US" b="1" dirty="0" err="1" smtClean="0"/>
              <a:t>Honus</a:t>
            </a:r>
            <a:r>
              <a:rPr lang="en-US" b="1" dirty="0" smtClean="0"/>
              <a:t> Wagner signed baseball</a:t>
            </a:r>
          </a:p>
          <a:p>
            <a:pPr algn="ctr"/>
            <a:r>
              <a:rPr lang="en-US" b="1" dirty="0" smtClean="0"/>
              <a:t>$7,500</a:t>
            </a:r>
            <a:endParaRPr lang="en-US" b="1" dirty="0"/>
          </a:p>
        </p:txBody>
      </p:sp>
    </p:spTree>
    <p:extLst>
      <p:ext uri="{BB962C8B-B14F-4D97-AF65-F5344CB8AC3E}">
        <p14:creationId xmlns:p14="http://schemas.microsoft.com/office/powerpoint/2010/main" val="3382092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Options for Tangible Assets</a:t>
            </a:r>
            <a:endParaRPr lang="en-US" sz="3600" dirty="0"/>
          </a:p>
        </p:txBody>
      </p:sp>
      <p:sp>
        <p:nvSpPr>
          <p:cNvPr id="4" name="Content Placeholder 3"/>
          <p:cNvSpPr>
            <a:spLocks noGrp="1"/>
          </p:cNvSpPr>
          <p:nvPr>
            <p:ph sz="half" idx="2"/>
          </p:nvPr>
        </p:nvSpPr>
        <p:spPr/>
        <p:txBody>
          <a:bodyPr>
            <a:normAutofit/>
          </a:bodyPr>
          <a:lstStyle/>
          <a:p>
            <a:r>
              <a:rPr lang="en-US" sz="3600" dirty="0" smtClean="0"/>
              <a:t>Sell</a:t>
            </a:r>
          </a:p>
          <a:p>
            <a:endParaRPr lang="en-US" sz="3600" dirty="0" smtClean="0"/>
          </a:p>
          <a:p>
            <a:r>
              <a:rPr lang="en-US" sz="3600" dirty="0" smtClean="0"/>
              <a:t>Donate</a:t>
            </a:r>
          </a:p>
          <a:p>
            <a:endParaRPr lang="en-US" sz="3600" dirty="0" smtClean="0"/>
          </a:p>
          <a:p>
            <a:r>
              <a:rPr lang="en-US" sz="3600" dirty="0" smtClean="0"/>
              <a:t>Gift</a:t>
            </a:r>
            <a:endParaRPr lang="en-US" sz="3600" dirty="0"/>
          </a:p>
        </p:txBody>
      </p:sp>
      <p:pic>
        <p:nvPicPr>
          <p:cNvPr id="9" name="Content Placeholder 8" descr="NAC IMAGE.jpg"/>
          <p:cNvPicPr>
            <a:picLocks noGrp="1" noChangeAspect="1"/>
          </p:cNvPicPr>
          <p:nvPr>
            <p:ph sz="half" idx="1"/>
          </p:nvPr>
        </p:nvPicPr>
        <p:blipFill>
          <a:blip r:embed="rId2">
            <a:extLst>
              <a:ext uri="{28A0092B-C50C-407E-A947-70E740481C1C}">
                <a14:useLocalDpi xmlns:a14="http://schemas.microsoft.com/office/drawing/2010/main" val="0"/>
              </a:ext>
            </a:extLst>
          </a:blip>
          <a:srcRect t="8961" b="8961"/>
          <a:stretch>
            <a:fillRect/>
          </a:stretch>
        </p:blipFill>
        <p:spPr/>
      </p:pic>
    </p:spTree>
    <p:extLst>
      <p:ext uri="{BB962C8B-B14F-4D97-AF65-F5344CB8AC3E}">
        <p14:creationId xmlns:p14="http://schemas.microsoft.com/office/powerpoint/2010/main" val="13796460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Determining Asset Value: </a:t>
            </a:r>
            <a:br>
              <a:rPr lang="en-US" sz="3200" dirty="0" smtClean="0"/>
            </a:br>
            <a:r>
              <a:rPr lang="en-US" sz="3200" dirty="0" smtClean="0"/>
              <a:t>The Foundation of All </a:t>
            </a:r>
            <a:r>
              <a:rPr lang="en-US" sz="3200" dirty="0"/>
              <a:t>D</a:t>
            </a:r>
            <a:r>
              <a:rPr lang="en-US" sz="3200" dirty="0" smtClean="0"/>
              <a:t>ecisions</a:t>
            </a:r>
            <a:endParaRPr lang="en-US" sz="3200" dirty="0"/>
          </a:p>
        </p:txBody>
      </p:sp>
      <p:sp>
        <p:nvSpPr>
          <p:cNvPr id="3" name="Content Placeholder 2"/>
          <p:cNvSpPr>
            <a:spLocks noGrp="1"/>
          </p:cNvSpPr>
          <p:nvPr>
            <p:ph idx="1"/>
          </p:nvPr>
        </p:nvSpPr>
        <p:spPr/>
        <p:txBody>
          <a:bodyPr>
            <a:normAutofit/>
          </a:bodyPr>
          <a:lstStyle/>
          <a:p>
            <a:r>
              <a:rPr lang="en-US" sz="2800" dirty="0" smtClean="0"/>
              <a:t>Artist</a:t>
            </a:r>
          </a:p>
          <a:p>
            <a:r>
              <a:rPr lang="en-US" sz="2800" dirty="0" smtClean="0"/>
              <a:t>Medium</a:t>
            </a:r>
          </a:p>
          <a:p>
            <a:r>
              <a:rPr lang="en-US" sz="2800" dirty="0" smtClean="0"/>
              <a:t>Size</a:t>
            </a:r>
          </a:p>
          <a:p>
            <a:r>
              <a:rPr lang="en-US" sz="2800" dirty="0" smtClean="0"/>
              <a:t>Subject matter</a:t>
            </a:r>
          </a:p>
          <a:p>
            <a:r>
              <a:rPr lang="en-US" sz="2800" dirty="0" smtClean="0"/>
              <a:t>Condition</a:t>
            </a:r>
          </a:p>
          <a:p>
            <a:r>
              <a:rPr lang="en-US" sz="2800" dirty="0" smtClean="0"/>
              <a:t>Provenance</a:t>
            </a:r>
          </a:p>
          <a:p>
            <a:r>
              <a:rPr lang="en-US" sz="2800" dirty="0" smtClean="0"/>
              <a:t>Rarity</a:t>
            </a:r>
          </a:p>
          <a:p>
            <a:r>
              <a:rPr lang="en-US" sz="2800" dirty="0" smtClean="0"/>
              <a:t>Sales history</a:t>
            </a:r>
          </a:p>
          <a:p>
            <a:endParaRPr lang="en-US" sz="2800"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343352" y="1417638"/>
            <a:ext cx="5343449" cy="3981393"/>
          </a:xfrm>
          <a:prstGeom prst="rect">
            <a:avLst/>
          </a:prstGeom>
        </p:spPr>
      </p:pic>
      <p:sp>
        <p:nvSpPr>
          <p:cNvPr id="7" name="TextBox 6"/>
          <p:cNvSpPr txBox="1"/>
          <p:nvPr/>
        </p:nvSpPr>
        <p:spPr>
          <a:xfrm>
            <a:off x="3848741" y="5399031"/>
            <a:ext cx="4470760" cy="646331"/>
          </a:xfrm>
          <a:prstGeom prst="rect">
            <a:avLst/>
          </a:prstGeom>
          <a:noFill/>
        </p:spPr>
        <p:txBody>
          <a:bodyPr wrap="square" rtlCol="0">
            <a:spAutoFit/>
          </a:bodyPr>
          <a:lstStyle/>
          <a:p>
            <a:pPr algn="ctr"/>
            <a:r>
              <a:rPr lang="en-US" i="1" dirty="0" smtClean="0"/>
              <a:t>Polychrome &amp; Paint Decorated Blanket Chest</a:t>
            </a:r>
          </a:p>
          <a:p>
            <a:pPr algn="ctr"/>
            <a:r>
              <a:rPr lang="en-US" dirty="0" smtClean="0"/>
              <a:t>Sold $179,000 at Christies</a:t>
            </a:r>
            <a:endParaRPr lang="en-US" dirty="0"/>
          </a:p>
        </p:txBody>
      </p:sp>
      <p:sp>
        <p:nvSpPr>
          <p:cNvPr id="5" name="Slide Number Placeholder 4"/>
          <p:cNvSpPr>
            <a:spLocks noGrp="1"/>
          </p:cNvSpPr>
          <p:nvPr>
            <p:ph type="sldNum" sz="quarter" idx="12"/>
          </p:nvPr>
        </p:nvSpPr>
        <p:spPr/>
        <p:txBody>
          <a:bodyPr/>
          <a:lstStyle/>
          <a:p>
            <a:fld id="{15A6FB6C-47C0-4248-8219-54645682C5C8}" type="slidenum">
              <a:rPr lang="en-US" smtClean="0"/>
              <a:t>7</a:t>
            </a:fld>
            <a:endParaRPr lang="en-US" dirty="0"/>
          </a:p>
        </p:txBody>
      </p:sp>
    </p:spTree>
    <p:extLst>
      <p:ext uri="{BB962C8B-B14F-4D97-AF65-F5344CB8AC3E}">
        <p14:creationId xmlns:p14="http://schemas.microsoft.com/office/powerpoint/2010/main" val="3954630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Value Changes</a:t>
            </a:r>
            <a:endParaRPr lang="en-US" sz="4000" dirty="0"/>
          </a:p>
        </p:txBody>
      </p:sp>
      <p:pic>
        <p:nvPicPr>
          <p:cNvPr id="3" name="Picture 2"/>
          <p:cNvPicPr>
            <a:picLocks noChangeAspect="1"/>
          </p:cNvPicPr>
          <p:nvPr/>
        </p:nvPicPr>
        <p:blipFill>
          <a:blip r:embed="rId2"/>
          <a:stretch>
            <a:fillRect/>
          </a:stretch>
        </p:blipFill>
        <p:spPr>
          <a:xfrm>
            <a:off x="4617758" y="2137809"/>
            <a:ext cx="4206672" cy="2705302"/>
          </a:xfrm>
          <a:prstGeom prst="rect">
            <a:avLst/>
          </a:prstGeom>
        </p:spPr>
      </p:pic>
      <p:sp>
        <p:nvSpPr>
          <p:cNvPr id="4" name="Rectangle 3"/>
          <p:cNvSpPr/>
          <p:nvPr/>
        </p:nvSpPr>
        <p:spPr>
          <a:xfrm>
            <a:off x="4617758" y="4843111"/>
            <a:ext cx="4310341" cy="1354217"/>
          </a:xfrm>
          <a:prstGeom prst="rect">
            <a:avLst/>
          </a:prstGeom>
        </p:spPr>
        <p:txBody>
          <a:bodyPr wrap="square">
            <a:spAutoFit/>
          </a:bodyPr>
          <a:lstStyle/>
          <a:p>
            <a:pPr algn="ctr"/>
            <a:endParaRPr lang="en-US" dirty="0"/>
          </a:p>
          <a:p>
            <a:pPr algn="ctr"/>
            <a:r>
              <a:rPr lang="en-US" sz="1600" dirty="0" smtClean="0"/>
              <a:t>The  William Merritt Chase painting </a:t>
            </a:r>
            <a:r>
              <a:rPr lang="en-US" sz="1600" dirty="0"/>
              <a:t>was inherited 12 years ago </a:t>
            </a:r>
            <a:r>
              <a:rPr lang="en-US" sz="1600" dirty="0" smtClean="0"/>
              <a:t>and </a:t>
            </a:r>
            <a:r>
              <a:rPr lang="en-US" sz="1600" dirty="0"/>
              <a:t>insured for $13,000.  </a:t>
            </a:r>
            <a:endParaRPr lang="en-US" sz="1600" dirty="0" smtClean="0"/>
          </a:p>
          <a:p>
            <a:pPr algn="ctr"/>
            <a:endParaRPr lang="en-US" sz="1600" dirty="0"/>
          </a:p>
          <a:p>
            <a:pPr algn="ctr"/>
            <a:r>
              <a:rPr lang="en-US" sz="1600" dirty="0" smtClean="0"/>
              <a:t>The </a:t>
            </a:r>
            <a:r>
              <a:rPr lang="en-US" sz="1600" dirty="0"/>
              <a:t>actual value of the painting </a:t>
            </a:r>
            <a:r>
              <a:rPr lang="en-US" sz="1600" dirty="0" smtClean="0"/>
              <a:t>is </a:t>
            </a:r>
            <a:r>
              <a:rPr lang="en-US" sz="1600" dirty="0"/>
              <a:t>$980,000</a:t>
            </a:r>
          </a:p>
        </p:txBody>
      </p:sp>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09" y="1594196"/>
            <a:ext cx="2799080" cy="3402803"/>
          </a:xfrm>
          <a:prstGeom prst="rect">
            <a:avLst/>
          </a:prstGeom>
        </p:spPr>
      </p:pic>
      <p:sp>
        <p:nvSpPr>
          <p:cNvPr id="6" name="Rectangle 5"/>
          <p:cNvSpPr/>
          <p:nvPr/>
        </p:nvSpPr>
        <p:spPr>
          <a:xfrm>
            <a:off x="18143" y="5209460"/>
            <a:ext cx="4064000" cy="1107996"/>
          </a:xfrm>
          <a:prstGeom prst="rect">
            <a:avLst/>
          </a:prstGeom>
        </p:spPr>
        <p:txBody>
          <a:bodyPr wrap="square">
            <a:spAutoFit/>
          </a:bodyPr>
          <a:lstStyle/>
          <a:p>
            <a:pPr algn="ctr"/>
            <a:r>
              <a:rPr lang="en-US" sz="1600" dirty="0" smtClean="0"/>
              <a:t>The Alexander Calder sculpture was purchased 16 </a:t>
            </a:r>
            <a:r>
              <a:rPr lang="en-US" sz="1600" dirty="0"/>
              <a:t>years </a:t>
            </a:r>
            <a:r>
              <a:rPr lang="en-US" sz="1600" dirty="0" smtClean="0"/>
              <a:t>ago and insured </a:t>
            </a:r>
            <a:r>
              <a:rPr lang="en-US" sz="1600" dirty="0"/>
              <a:t>for $50,000. </a:t>
            </a:r>
          </a:p>
          <a:p>
            <a:pPr algn="ctr"/>
            <a:endParaRPr lang="en-US" sz="1600" dirty="0" smtClean="0"/>
          </a:p>
          <a:p>
            <a:pPr algn="ctr"/>
            <a:r>
              <a:rPr lang="en-US" sz="1600" dirty="0" smtClean="0"/>
              <a:t>The </a:t>
            </a:r>
            <a:r>
              <a:rPr lang="en-US" sz="1600" dirty="0"/>
              <a:t>actual value of the Calder </a:t>
            </a:r>
            <a:r>
              <a:rPr lang="en-US" sz="1600" dirty="0" smtClean="0"/>
              <a:t>is </a:t>
            </a:r>
            <a:r>
              <a:rPr lang="en-US" sz="1600" dirty="0"/>
              <a:t>$1.5 </a:t>
            </a:r>
            <a:r>
              <a:rPr lang="en-US" sz="1600" dirty="0" smtClean="0"/>
              <a:t>million</a:t>
            </a:r>
            <a:r>
              <a:rPr lang="en-US" dirty="0"/>
              <a:t> </a:t>
            </a:r>
          </a:p>
        </p:txBody>
      </p:sp>
    </p:spTree>
    <p:extLst>
      <p:ext uri="{BB962C8B-B14F-4D97-AF65-F5344CB8AC3E}">
        <p14:creationId xmlns:p14="http://schemas.microsoft.com/office/powerpoint/2010/main" val="9447400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Appreciating Asset Classes</a:t>
            </a:r>
            <a:endParaRPr lang="en-US" sz="4000" dirty="0"/>
          </a:p>
        </p:txBody>
      </p:sp>
      <p:pic>
        <p:nvPicPr>
          <p:cNvPr id="4" name="Picture 3" descr="-1x-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4637" y="1417638"/>
            <a:ext cx="2599835" cy="1733742"/>
          </a:xfrm>
          <a:prstGeom prst="rect">
            <a:avLst/>
          </a:prstGeom>
        </p:spPr>
      </p:pic>
      <p:pic>
        <p:nvPicPr>
          <p:cNvPr id="6" name="Picture 5" descr="-1x-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887" y="3645445"/>
            <a:ext cx="2801013" cy="2242211"/>
          </a:xfrm>
          <a:prstGeom prst="rect">
            <a:avLst/>
          </a:prstGeom>
        </p:spPr>
      </p:pic>
      <p:pic>
        <p:nvPicPr>
          <p:cNvPr id="7" name="Picture 6" descr="imgr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3818" y="1535445"/>
            <a:ext cx="2347816" cy="1319174"/>
          </a:xfrm>
          <a:prstGeom prst="rect">
            <a:avLst/>
          </a:prstGeom>
        </p:spPr>
      </p:pic>
      <p:sp>
        <p:nvSpPr>
          <p:cNvPr id="8" name="Rectangle 7"/>
          <p:cNvSpPr/>
          <p:nvPr/>
        </p:nvSpPr>
        <p:spPr>
          <a:xfrm>
            <a:off x="632287" y="2921168"/>
            <a:ext cx="3405387" cy="646331"/>
          </a:xfrm>
          <a:prstGeom prst="rect">
            <a:avLst/>
          </a:prstGeom>
        </p:spPr>
        <p:txBody>
          <a:bodyPr wrap="none">
            <a:spAutoFit/>
          </a:bodyPr>
          <a:lstStyle/>
          <a:p>
            <a:pPr algn="ctr"/>
            <a:r>
              <a:rPr lang="en-US" b="1" dirty="0"/>
              <a:t>1956 Ferrari 290 MM by </a:t>
            </a:r>
            <a:r>
              <a:rPr lang="en-US" b="1" dirty="0" smtClean="0"/>
              <a:t>Scaglietti</a:t>
            </a:r>
          </a:p>
          <a:p>
            <a:pPr algn="ctr"/>
            <a:r>
              <a:rPr lang="en-US" b="1" dirty="0" smtClean="0"/>
              <a:t>Sold for $28mm</a:t>
            </a:r>
            <a:endParaRPr lang="en-US" b="1" dirty="0"/>
          </a:p>
        </p:txBody>
      </p:sp>
      <p:sp>
        <p:nvSpPr>
          <p:cNvPr id="9" name="Rectangle 8"/>
          <p:cNvSpPr/>
          <p:nvPr/>
        </p:nvSpPr>
        <p:spPr>
          <a:xfrm>
            <a:off x="5177728" y="3244333"/>
            <a:ext cx="3790183" cy="646331"/>
          </a:xfrm>
          <a:prstGeom prst="rect">
            <a:avLst/>
          </a:prstGeom>
        </p:spPr>
        <p:txBody>
          <a:bodyPr wrap="none">
            <a:spAutoFit/>
          </a:bodyPr>
          <a:lstStyle/>
          <a:p>
            <a:pPr algn="ctr"/>
            <a:r>
              <a:rPr lang="en-US" b="1" dirty="0"/>
              <a:t>The Crimson </a:t>
            </a:r>
            <a:r>
              <a:rPr lang="en-US" b="1" dirty="0" smtClean="0"/>
              <a:t>Flame</a:t>
            </a:r>
            <a:r>
              <a:rPr lang="en-US" b="1" dirty="0"/>
              <a:t> </a:t>
            </a:r>
            <a:r>
              <a:rPr lang="en-US" b="1" dirty="0" smtClean="0"/>
              <a:t>Ruby </a:t>
            </a:r>
            <a:r>
              <a:rPr lang="en-US" b="1" dirty="0"/>
              <a:t>15.04 </a:t>
            </a:r>
            <a:r>
              <a:rPr lang="en-US" b="1" dirty="0" smtClean="0"/>
              <a:t>Carats</a:t>
            </a:r>
          </a:p>
          <a:p>
            <a:pPr algn="ctr"/>
            <a:r>
              <a:rPr lang="en-US" b="1" dirty="0" smtClean="0"/>
              <a:t>Sold for $18.3mm</a:t>
            </a:r>
            <a:endParaRPr lang="en-US" b="1" dirty="0"/>
          </a:p>
        </p:txBody>
      </p:sp>
      <p:sp>
        <p:nvSpPr>
          <p:cNvPr id="10" name="Rectangle 9"/>
          <p:cNvSpPr/>
          <p:nvPr/>
        </p:nvSpPr>
        <p:spPr>
          <a:xfrm>
            <a:off x="1076521" y="5887656"/>
            <a:ext cx="1887168" cy="923330"/>
          </a:xfrm>
          <a:prstGeom prst="rect">
            <a:avLst/>
          </a:prstGeom>
        </p:spPr>
        <p:txBody>
          <a:bodyPr wrap="none">
            <a:spAutoFit/>
          </a:bodyPr>
          <a:lstStyle/>
          <a:p>
            <a:pPr algn="ctr"/>
            <a:r>
              <a:rPr lang="en-US" b="1" dirty="0"/>
              <a:t>Roy </a:t>
            </a:r>
            <a:r>
              <a:rPr lang="en-US" b="1" dirty="0" smtClean="0"/>
              <a:t>Lichtenstein</a:t>
            </a:r>
          </a:p>
          <a:p>
            <a:pPr algn="ctr"/>
            <a:r>
              <a:rPr lang="en-US" b="1" dirty="0" smtClean="0"/>
              <a:t>Nurse, 1964</a:t>
            </a:r>
          </a:p>
          <a:p>
            <a:pPr algn="ctr"/>
            <a:r>
              <a:rPr lang="en-US" b="1" dirty="0" smtClean="0"/>
              <a:t>Sold for $95.4mm</a:t>
            </a:r>
            <a:endParaRPr lang="en-US" b="1" dirty="0"/>
          </a:p>
        </p:txBody>
      </p:sp>
      <p:pic>
        <p:nvPicPr>
          <p:cNvPr id="11" name="Picture 10" descr="hermes-birkin-python-gold-diamond-bag-w72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9817" y="4032782"/>
            <a:ext cx="2190748" cy="1854874"/>
          </a:xfrm>
          <a:prstGeom prst="rect">
            <a:avLst/>
          </a:prstGeom>
        </p:spPr>
      </p:pic>
      <p:sp>
        <p:nvSpPr>
          <p:cNvPr id="12" name="Rectangle 11"/>
          <p:cNvSpPr/>
          <p:nvPr/>
        </p:nvSpPr>
        <p:spPr>
          <a:xfrm>
            <a:off x="5537306" y="6109901"/>
            <a:ext cx="3275256" cy="646331"/>
          </a:xfrm>
          <a:prstGeom prst="rect">
            <a:avLst/>
          </a:prstGeom>
        </p:spPr>
        <p:txBody>
          <a:bodyPr wrap="none">
            <a:spAutoFit/>
          </a:bodyPr>
          <a:lstStyle/>
          <a:p>
            <a:pPr algn="ctr"/>
            <a:r>
              <a:rPr lang="en-US" b="1" dirty="0" smtClean="0"/>
              <a:t>Birken Himalayan </a:t>
            </a:r>
            <a:r>
              <a:rPr lang="en-US" b="1" dirty="0"/>
              <a:t>Nilo </a:t>
            </a:r>
            <a:r>
              <a:rPr lang="en-US" b="1" dirty="0" smtClean="0"/>
              <a:t>Crocodile</a:t>
            </a:r>
          </a:p>
          <a:p>
            <a:pPr algn="ctr"/>
            <a:r>
              <a:rPr lang="en-US" b="1" dirty="0" smtClean="0"/>
              <a:t>Sold for $185,000 </a:t>
            </a:r>
            <a:endParaRPr lang="en-US" b="1" dirty="0"/>
          </a:p>
        </p:txBody>
      </p:sp>
    </p:spTree>
    <p:extLst>
      <p:ext uri="{BB962C8B-B14F-4D97-AF65-F5344CB8AC3E}">
        <p14:creationId xmlns:p14="http://schemas.microsoft.com/office/powerpoint/2010/main" val="1142602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101</TotalTime>
  <Words>1630</Words>
  <Application>Microsoft Macintosh PowerPoint</Application>
  <PresentationFormat>On-screen Show (4:3)</PresentationFormat>
  <Paragraphs>281</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Black</vt:lpstr>
      <vt:lpstr>Unlocking the Potential of Hidden Wealth: Managing Tangible Assets</vt:lpstr>
      <vt:lpstr> Tangible Asset Management</vt:lpstr>
      <vt:lpstr>PowerPoint Presentation</vt:lpstr>
      <vt:lpstr>What’s it Worth?</vt:lpstr>
      <vt:lpstr>What’s it Worth?</vt:lpstr>
      <vt:lpstr>Options for Tangible Assets</vt:lpstr>
      <vt:lpstr>Determining Asset Value:  The Foundation of All Decisions</vt:lpstr>
      <vt:lpstr>Value Changes</vt:lpstr>
      <vt:lpstr>Appreciating Asset Classes</vt:lpstr>
      <vt:lpstr>2015 Art Sales Results</vt:lpstr>
      <vt:lpstr>Fine Art Market</vt:lpstr>
      <vt:lpstr>Art Market Contemporary and Modern Sales Outlook</vt:lpstr>
      <vt:lpstr>The Gentleman’s Market </vt:lpstr>
      <vt:lpstr>Collector Cars</vt:lpstr>
      <vt:lpstr>Cars to Watch</vt:lpstr>
      <vt:lpstr>French Wine</vt:lpstr>
      <vt:lpstr>Growth of the Jewelry Market</vt:lpstr>
      <vt:lpstr>Fair Market vs. Retail Replacement Value</vt:lpstr>
      <vt:lpstr>What is Retail Replacement Value?</vt:lpstr>
      <vt:lpstr>Blind Spots</vt:lpstr>
      <vt:lpstr>Authenticity </vt:lpstr>
      <vt:lpstr>Clear Title </vt:lpstr>
      <vt:lpstr>Forgery &amp; Fakes </vt:lpstr>
      <vt:lpstr>Ensuring an IRS Audit Free Process</vt:lpstr>
      <vt:lpstr>Art as Collateral </vt:lpstr>
      <vt:lpstr>Navigating the Murky Art Market: The Designer and Dealer Dilemma</vt:lpstr>
      <vt:lpstr>PowerPoint Presentation</vt:lpstr>
      <vt:lpstr>Generational Changes Why the Kids Don’t Want it </vt:lpstr>
      <vt:lpstr>Selling at Auction the Smart Way IT IS ALL NEGOTIABLE </vt:lpstr>
      <vt:lpstr>Auction Dilemma:  What Happens When It Doesn’t Sell?</vt:lpstr>
      <vt:lpstr> Private Sale</vt:lpstr>
      <vt:lpstr>Know what is covered before trouble happens</vt:lpstr>
      <vt:lpstr>Five Essentials of Tangible Asset Management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the Picture of Wealth: Managing Tangible Assets</dc:title>
  <dc:creator/>
  <cp:lastModifiedBy/>
  <cp:revision>29</cp:revision>
  <dcterms:created xsi:type="dcterms:W3CDTF">2016-08-30T21:52:24Z</dcterms:created>
  <dcterms:modified xsi:type="dcterms:W3CDTF">2016-10-25T19:49:39Z</dcterms:modified>
</cp:coreProperties>
</file>