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259" r:id="rId3"/>
    <p:sldId id="309" r:id="rId4"/>
    <p:sldId id="265" r:id="rId5"/>
    <p:sldId id="310" r:id="rId6"/>
    <p:sldId id="311" r:id="rId7"/>
    <p:sldId id="266" r:id="rId8"/>
    <p:sldId id="267" r:id="rId9"/>
    <p:sldId id="268" r:id="rId10"/>
    <p:sldId id="312" r:id="rId11"/>
    <p:sldId id="269" r:id="rId12"/>
    <p:sldId id="270" r:id="rId13"/>
    <p:sldId id="271" r:id="rId14"/>
    <p:sldId id="272" r:id="rId15"/>
    <p:sldId id="273" r:id="rId16"/>
    <p:sldId id="274"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2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02060"/>
    <a:srgbClr val="660033"/>
    <a:srgbClr val="840A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19ADE-D219-4F14-8FB7-02973BE0414F}" type="datetimeFigureOut">
              <a:rPr lang="en-US" smtClean="0"/>
              <a:t>4/25/2017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2DC49-F780-4FB7-9B08-B7330C0C68FD}" type="slidenum">
              <a:rPr lang="en-US" smtClean="0"/>
              <a:t>‹#›</a:t>
            </a:fld>
            <a:endParaRPr lang="en-US"/>
          </a:p>
        </p:txBody>
      </p:sp>
    </p:spTree>
    <p:extLst>
      <p:ext uri="{BB962C8B-B14F-4D97-AF65-F5344CB8AC3E}">
        <p14:creationId xmlns:p14="http://schemas.microsoft.com/office/powerpoint/2010/main" val="40512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89228-93CD-4226-9B55-A550DDA58909}"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84035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9228-93CD-4226-9B55-A550DDA58909}"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01345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9228-93CD-4226-9B55-A550DDA58909}"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16066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9228-93CD-4226-9B55-A550DDA58909}"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407617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89228-93CD-4226-9B55-A550DDA58909}"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03498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89228-93CD-4226-9B55-A550DDA58909}"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17935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89228-93CD-4226-9B55-A550DDA58909}"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77359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89228-93CD-4226-9B55-A550DDA58909}"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46296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89228-93CD-4226-9B55-A550DDA58909}"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410209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89228-93CD-4226-9B55-A550DDA58909}"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378870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89228-93CD-4226-9B55-A550DDA58909}"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73233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89228-93CD-4226-9B55-A550DDA58909}" type="datetimeFigureOut">
              <a:rPr lang="en-US" smtClean="0"/>
              <a:t>4/25/2017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6BBA7-545C-48A5-AEAB-8917EB9DEBB0}" type="slidenum">
              <a:rPr lang="en-US" smtClean="0"/>
              <a:t>‹#›</a:t>
            </a:fld>
            <a:endParaRPr lang="en-US"/>
          </a:p>
        </p:txBody>
      </p:sp>
    </p:spTree>
    <p:extLst>
      <p:ext uri="{BB962C8B-B14F-4D97-AF65-F5344CB8AC3E}">
        <p14:creationId xmlns:p14="http://schemas.microsoft.com/office/powerpoint/2010/main" val="164573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5562600"/>
            <a:ext cx="9144000" cy="1295400"/>
            <a:chOff x="0" y="5562600"/>
            <a:chExt cx="9144000" cy="1295400"/>
          </a:xfrm>
        </p:grpSpPr>
        <p:sp>
          <p:nvSpPr>
            <p:cNvPr id="20" name="Rectangle 19"/>
            <p:cNvSpPr/>
            <p:nvPr/>
          </p:nvSpPr>
          <p:spPr>
            <a:xfrm>
              <a:off x="0" y="5715000"/>
              <a:ext cx="9144000" cy="1143000"/>
            </a:xfrm>
            <a:prstGeom prst="rect">
              <a:avLst/>
            </a:prstGeom>
            <a:solidFill>
              <a:srgbClr val="840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619750"/>
              <a:ext cx="9144000" cy="952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5800" y="5762625"/>
              <a:ext cx="1409700" cy="1047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23950" y="5562600"/>
              <a:ext cx="2667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238250" y="5715000"/>
            <a:ext cx="790575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p:cNvSpPr>
            <a:spLocks noGrp="1"/>
          </p:cNvSpPr>
          <p:nvPr>
            <p:ph type="ctrTitle"/>
          </p:nvPr>
        </p:nvSpPr>
        <p:spPr>
          <a:xfrm>
            <a:off x="352784" y="304801"/>
            <a:ext cx="8229600" cy="1828800"/>
          </a:xfrm>
        </p:spPr>
        <p:txBody>
          <a:bodyPr>
            <a:noAutofit/>
          </a:bodyPr>
          <a:lstStyle/>
          <a:p>
            <a:pPr algn="l"/>
            <a:r>
              <a:rPr lang="en-US" sz="3500" b="1" dirty="0" smtClean="0">
                <a:solidFill>
                  <a:srgbClr val="840A4D"/>
                </a:solidFill>
                <a:latin typeface="Garamond" panose="02020404030301010803" pitchFamily="18" charset="0"/>
              </a:rPr>
              <a:t>Estate Planning for the Rest of Us</a:t>
            </a:r>
            <a:br>
              <a:rPr lang="en-US" sz="3500" b="1" dirty="0" smtClean="0">
                <a:solidFill>
                  <a:srgbClr val="840A4D"/>
                </a:solidFill>
                <a:latin typeface="Garamond" panose="02020404030301010803" pitchFamily="18" charset="0"/>
              </a:rPr>
            </a:br>
            <a:r>
              <a:rPr lang="en-US" sz="2500" dirty="0" smtClean="0">
                <a:solidFill>
                  <a:srgbClr val="840A4D"/>
                </a:solidFill>
                <a:latin typeface="Garamond" panose="02020404030301010803" pitchFamily="18" charset="0"/>
              </a:rPr>
              <a:t>(For Estates Under $10 Million)</a:t>
            </a:r>
            <a:endParaRPr lang="en-US" sz="2500" dirty="0">
              <a:solidFill>
                <a:srgbClr val="840A4D"/>
              </a:solidFill>
              <a:latin typeface="Garamond" panose="02020404030301010803"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5837914"/>
            <a:ext cx="1870387" cy="594360"/>
          </a:xfrm>
          <a:prstGeom prst="rect">
            <a:avLst/>
          </a:prstGeom>
        </p:spPr>
      </p:pic>
      <p:sp>
        <p:nvSpPr>
          <p:cNvPr id="16" name="TextBox 15"/>
          <p:cNvSpPr txBox="1"/>
          <p:nvPr/>
        </p:nvSpPr>
        <p:spPr>
          <a:xfrm>
            <a:off x="6490386" y="655518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7" name="Subtitle 5"/>
          <p:cNvSpPr>
            <a:spLocks noGrp="1"/>
          </p:cNvSpPr>
          <p:nvPr>
            <p:ph type="subTitle" idx="4294967295"/>
          </p:nvPr>
        </p:nvSpPr>
        <p:spPr>
          <a:xfrm>
            <a:off x="372035" y="2362200"/>
            <a:ext cx="6324600" cy="3382338"/>
          </a:xfrm>
        </p:spPr>
        <p:txBody>
          <a:bodyPr>
            <a:normAutofit/>
          </a:bodyPr>
          <a:lstStyle/>
          <a:p>
            <a:pPr>
              <a:spcBef>
                <a:spcPts val="300"/>
              </a:spcBef>
              <a:buNone/>
            </a:pPr>
            <a:r>
              <a:rPr lang="en-US" sz="2000" i="1" dirty="0" smtClean="0">
                <a:solidFill>
                  <a:srgbClr val="080808"/>
                </a:solidFill>
                <a:latin typeface="Calibri"/>
                <a:cs typeface="Calibri"/>
              </a:rPr>
              <a:t>Presented To:</a:t>
            </a:r>
          </a:p>
          <a:p>
            <a:pPr>
              <a:spcBef>
                <a:spcPts val="300"/>
              </a:spcBef>
              <a:buNone/>
            </a:pPr>
            <a:r>
              <a:rPr lang="en-US" sz="2000" dirty="0" smtClean="0">
                <a:solidFill>
                  <a:srgbClr val="080808"/>
                </a:solidFill>
                <a:latin typeface="Calibri"/>
                <a:cs typeface="Calibri"/>
              </a:rPr>
              <a:t>Mercer County EPC</a:t>
            </a:r>
          </a:p>
          <a:p>
            <a:pPr>
              <a:spcBef>
                <a:spcPts val="300"/>
              </a:spcBef>
              <a:buNone/>
            </a:pPr>
            <a:r>
              <a:rPr lang="en-US" sz="2000" dirty="0" smtClean="0">
                <a:solidFill>
                  <a:srgbClr val="080808"/>
                </a:solidFill>
                <a:latin typeface="Calibri"/>
                <a:cs typeface="Calibri"/>
              </a:rPr>
              <a:t>May 3, 2017</a:t>
            </a:r>
            <a:endParaRPr lang="en-US" sz="2000" dirty="0">
              <a:solidFill>
                <a:srgbClr val="080808"/>
              </a:solidFill>
              <a:latin typeface="Calibri"/>
              <a:cs typeface="Calibri"/>
            </a:endParaRPr>
          </a:p>
          <a:p>
            <a:pPr>
              <a:buNone/>
            </a:pPr>
            <a:endParaRPr lang="en-US" sz="2000" i="1" dirty="0" smtClean="0">
              <a:solidFill>
                <a:srgbClr val="080808"/>
              </a:solidFill>
              <a:cs typeface="Calibri"/>
            </a:endParaRPr>
          </a:p>
          <a:p>
            <a:pPr>
              <a:buNone/>
            </a:pPr>
            <a:r>
              <a:rPr lang="en-US" sz="2000" i="1" dirty="0" smtClean="0">
                <a:solidFill>
                  <a:srgbClr val="080808"/>
                </a:solidFill>
                <a:cs typeface="Calibri"/>
              </a:rPr>
              <a:t>Presented by:</a:t>
            </a:r>
          </a:p>
          <a:p>
            <a:pPr>
              <a:buNone/>
            </a:pPr>
            <a:r>
              <a:rPr lang="en-US" sz="2000" dirty="0">
                <a:solidFill>
                  <a:srgbClr val="080808"/>
                </a:solidFill>
                <a:cs typeface="Calibri"/>
              </a:rPr>
              <a:t>Jordon Rosen, CPA, MST, AEP®</a:t>
            </a:r>
          </a:p>
          <a:p>
            <a:pPr>
              <a:buNone/>
            </a:pPr>
            <a:r>
              <a:rPr lang="en-US" sz="2000" dirty="0">
                <a:solidFill>
                  <a:srgbClr val="080808"/>
                </a:solidFill>
                <a:cs typeface="Calibri"/>
              </a:rPr>
              <a:t>Director – Estate &amp; Trust Section</a:t>
            </a:r>
          </a:p>
          <a:p>
            <a:pPr>
              <a:buNone/>
            </a:pPr>
            <a:r>
              <a:rPr lang="en-US" sz="2000" dirty="0">
                <a:solidFill>
                  <a:srgbClr val="080808"/>
                </a:solidFill>
                <a:cs typeface="Calibri"/>
              </a:rPr>
              <a:t>jrosen@belfint.com/302.573.3911</a:t>
            </a:r>
          </a:p>
          <a:p>
            <a:pPr>
              <a:buNone/>
            </a:pPr>
            <a:endParaRPr lang="en-US" sz="1900" dirty="0" smtClean="0">
              <a:solidFill>
                <a:srgbClr val="080808"/>
              </a:solidFill>
              <a:latin typeface="Calibri"/>
              <a:cs typeface="Calibri"/>
            </a:endParaRPr>
          </a:p>
          <a:p>
            <a:pPr>
              <a:buNone/>
            </a:pPr>
            <a:endParaRPr lang="en-US" sz="1900" dirty="0" smtClean="0">
              <a:solidFill>
                <a:srgbClr val="080808"/>
              </a:solidFill>
              <a:latin typeface="Calibri"/>
              <a:cs typeface="Calibri"/>
            </a:endParaRPr>
          </a:p>
          <a:p>
            <a:pPr>
              <a:buNone/>
            </a:pPr>
            <a:endParaRPr lang="en-US" dirty="0">
              <a:solidFill>
                <a:srgbClr val="080808"/>
              </a:solidFill>
              <a:latin typeface="Calibri"/>
              <a:cs typeface="Calibri"/>
            </a:endParaRPr>
          </a:p>
          <a:p>
            <a:pPr>
              <a:buNone/>
            </a:pPr>
            <a:endParaRPr lang="en-US" sz="3100" dirty="0" smtClean="0">
              <a:solidFill>
                <a:srgbClr val="080808"/>
              </a:solidFill>
              <a:latin typeface="Calibri"/>
              <a:cs typeface="Calibri"/>
            </a:endParaRPr>
          </a:p>
          <a:p>
            <a:endParaRPr lang="en-US" sz="3200" dirty="0" smtClean="0">
              <a:solidFill>
                <a:srgbClr val="080808"/>
              </a:solidFill>
              <a:latin typeface="Calibri"/>
              <a:cs typeface="Calibri"/>
            </a:endParaRPr>
          </a:p>
        </p:txBody>
      </p:sp>
    </p:spTree>
    <p:extLst>
      <p:ext uri="{BB962C8B-B14F-4D97-AF65-F5344CB8AC3E}">
        <p14:creationId xmlns:p14="http://schemas.microsoft.com/office/powerpoint/2010/main" val="146835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1430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90525" y="348168"/>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840A4D"/>
                </a:solidFill>
                <a:latin typeface="Garamond" panose="02020404030301010803" pitchFamily="18" charset="0"/>
              </a:rPr>
              <a:t>With no </a:t>
            </a:r>
            <a:r>
              <a:rPr lang="en-US" sz="2700" b="1" dirty="0" smtClean="0">
                <a:solidFill>
                  <a:srgbClr val="840A4D"/>
                </a:solidFill>
                <a:latin typeface="Garamond" panose="02020404030301010803" pitchFamily="18" charset="0"/>
              </a:rPr>
              <a:t>Planning -Wasting </a:t>
            </a:r>
            <a:r>
              <a:rPr lang="en-US" sz="2700" b="1" dirty="0">
                <a:solidFill>
                  <a:srgbClr val="840A4D"/>
                </a:solidFill>
                <a:latin typeface="Garamond" panose="02020404030301010803" pitchFamily="18" charset="0"/>
              </a:rPr>
              <a:t>the Estate Tax </a:t>
            </a:r>
            <a:endParaRPr lang="en-US" sz="2700" b="1" dirty="0" smtClean="0">
              <a:solidFill>
                <a:srgbClr val="840A4D"/>
              </a:solidFill>
              <a:latin typeface="Garamond" panose="02020404030301010803" pitchFamily="18" charset="0"/>
            </a:endParaRPr>
          </a:p>
          <a:p>
            <a:pPr algn="l"/>
            <a:r>
              <a:rPr lang="en-US" sz="2700" b="1" dirty="0" smtClean="0">
                <a:solidFill>
                  <a:srgbClr val="840A4D"/>
                </a:solidFill>
                <a:latin typeface="Garamond" panose="02020404030301010803" pitchFamily="18" charset="0"/>
              </a:rPr>
              <a:t>Exclusion </a:t>
            </a:r>
            <a:r>
              <a:rPr lang="en-US" sz="2700" b="1" dirty="0">
                <a:solidFill>
                  <a:srgbClr val="840A4D"/>
                </a:solidFill>
                <a:latin typeface="Garamond" panose="02020404030301010803" pitchFamily="18" charset="0"/>
              </a:rPr>
              <a:t>Amount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graphicFrame>
        <p:nvGraphicFramePr>
          <p:cNvPr id="15" name="Content Placeholder 3"/>
          <p:cNvGraphicFramePr>
            <a:graphicFrameLocks/>
          </p:cNvGraphicFramePr>
          <p:nvPr>
            <p:extLst>
              <p:ext uri="{D42A27DB-BD31-4B8C-83A1-F6EECF244321}">
                <p14:modId xmlns:p14="http://schemas.microsoft.com/office/powerpoint/2010/main" val="865404501"/>
              </p:ext>
            </p:extLst>
          </p:nvPr>
        </p:nvGraphicFramePr>
        <p:xfrm>
          <a:off x="609599" y="1694152"/>
          <a:ext cx="7555345" cy="2313507"/>
        </p:xfrm>
        <a:graphic>
          <a:graphicData uri="http://schemas.openxmlformats.org/drawingml/2006/table">
            <a:tbl>
              <a:tblPr firstRow="1" bandRow="1"/>
              <a:tblGrid>
                <a:gridCol w="3292302"/>
                <a:gridCol w="208280"/>
                <a:gridCol w="2078182"/>
                <a:gridCol w="249382"/>
                <a:gridCol w="1727199"/>
              </a:tblGrid>
              <a:tr h="37084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r>
                        <a:rPr lang="en-US" dirty="0" smtClean="0">
                          <a:solidFill>
                            <a:schemeClr val="bg1">
                              <a:lumMod val="50000"/>
                            </a:schemeClr>
                          </a:solidFill>
                        </a:rPr>
                        <a:t>H</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r>
                        <a:rPr lang="en-US" dirty="0" smtClean="0">
                          <a:solidFill>
                            <a:schemeClr val="bg1">
                              <a:lumMod val="50000"/>
                            </a:schemeClr>
                          </a:solidFill>
                        </a:rPr>
                        <a:t>W</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smtClean="0">
                          <a:solidFill>
                            <a:schemeClr val="bg1">
                              <a:lumMod val="50000"/>
                            </a:schemeClr>
                          </a:solidFill>
                        </a:rPr>
                        <a:t>Total Estate</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smtClean="0">
                          <a:solidFill>
                            <a:schemeClr val="bg1">
                              <a:lumMod val="50000"/>
                            </a:schemeClr>
                          </a:solidFill>
                        </a:rPr>
                        <a:t>Marital</a:t>
                      </a:r>
                      <a:r>
                        <a:rPr lang="en-US" baseline="0" dirty="0" smtClean="0">
                          <a:solidFill>
                            <a:schemeClr val="bg1">
                              <a:lumMod val="50000"/>
                            </a:schemeClr>
                          </a:solidFill>
                        </a:rPr>
                        <a:t> Deduction at H’s Death</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smtClean="0">
                          <a:solidFill>
                            <a:schemeClr val="bg1">
                              <a:lumMod val="50000"/>
                            </a:schemeClr>
                          </a:solidFill>
                        </a:rPr>
                        <a:t>H’s Taxable</a:t>
                      </a:r>
                      <a:r>
                        <a:rPr lang="en-US" baseline="0" dirty="0" smtClean="0">
                          <a:solidFill>
                            <a:schemeClr val="bg1">
                              <a:lumMod val="50000"/>
                            </a:schemeClr>
                          </a:solidFill>
                        </a:rPr>
                        <a:t> Estate</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smtClean="0">
                          <a:solidFill>
                            <a:schemeClr val="bg1">
                              <a:lumMod val="50000"/>
                            </a:schemeClr>
                          </a:solidFill>
                        </a:rPr>
                        <a:t>$-0-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smtClean="0">
                          <a:solidFill>
                            <a:schemeClr val="bg1">
                              <a:lumMod val="50000"/>
                            </a:schemeClr>
                          </a:solidFill>
                        </a:rPr>
                        <a:t>10,000,000</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smtClean="0">
                          <a:solidFill>
                            <a:schemeClr val="bg1">
                              <a:lumMod val="50000"/>
                            </a:schemeClr>
                          </a:solidFill>
                        </a:rPr>
                        <a:t>W’s Estate</a:t>
                      </a:r>
                      <a:r>
                        <a:rPr lang="en-US" baseline="0" dirty="0" smtClean="0">
                          <a:solidFill>
                            <a:schemeClr val="bg1">
                              <a:lumMod val="50000"/>
                            </a:schemeClr>
                          </a:solidFill>
                        </a:rPr>
                        <a:t> Exclusion at W’s Death</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smtClean="0">
                          <a:solidFill>
                            <a:schemeClr val="bg1">
                              <a:lumMod val="50000"/>
                            </a:schemeClr>
                          </a:solidFill>
                        </a:rPr>
                        <a:t>(5,000,000)</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smtClean="0">
                          <a:solidFill>
                            <a:schemeClr val="bg1">
                              <a:lumMod val="50000"/>
                            </a:schemeClr>
                          </a:solidFill>
                        </a:rPr>
                        <a:t>W’s Taxable Estate</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cxnSp>
        <p:nvCxnSpPr>
          <p:cNvPr id="17" name="Straight Arrow Connector 16"/>
          <p:cNvCxnSpPr/>
          <p:nvPr/>
        </p:nvCxnSpPr>
        <p:spPr>
          <a:xfrm>
            <a:off x="5838825" y="2715491"/>
            <a:ext cx="884094" cy="0"/>
          </a:xfrm>
          <a:prstGeom prst="straightConnector1">
            <a:avLst/>
          </a:prstGeom>
          <a:noFill/>
          <a:ln w="25400" cap="flat" cmpd="sng" algn="ctr">
            <a:solidFill>
              <a:srgbClr val="660033"/>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98935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descr="http://www.mclaughlinquinn.com/blog/wp-content/uploads/2011/03/estate-tax-gli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705" y="3247313"/>
            <a:ext cx="3200689" cy="3041785"/>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0" indent="0">
              <a:spcBef>
                <a:spcPts val="500"/>
              </a:spcBef>
              <a:spcAft>
                <a:spcPts val="1000"/>
              </a:spcAft>
              <a:buClr>
                <a:srgbClr val="840A4D"/>
              </a:buClr>
              <a:buSzPct val="115000"/>
              <a:buNone/>
            </a:pPr>
            <a:r>
              <a:rPr lang="en-US" sz="2000" dirty="0">
                <a:solidFill>
                  <a:schemeClr val="bg1">
                    <a:lumMod val="50000"/>
                  </a:schemeClr>
                </a:solidFill>
              </a:rPr>
              <a:t>Deceased Spousal Unused Exclusion (DSUE) amount</a:t>
            </a:r>
          </a:p>
          <a:p>
            <a:pPr marL="346075" indent="-228600">
              <a:spcBef>
                <a:spcPts val="200"/>
              </a:spcBef>
              <a:spcAft>
                <a:spcPts val="400"/>
              </a:spcAft>
              <a:buClr>
                <a:srgbClr val="840A4D"/>
              </a:buClr>
              <a:buSzPct val="115000"/>
            </a:pPr>
            <a:r>
              <a:rPr lang="en-US" sz="2000" dirty="0">
                <a:solidFill>
                  <a:schemeClr val="bg1">
                    <a:lumMod val="50000"/>
                  </a:schemeClr>
                </a:solidFill>
              </a:rPr>
              <a:t>TRA 2010 – for decedents dying on or after 1/1/2011</a:t>
            </a:r>
          </a:p>
          <a:p>
            <a:pPr marL="346075" indent="-228600">
              <a:spcBef>
                <a:spcPts val="200"/>
              </a:spcBef>
              <a:spcAft>
                <a:spcPts val="400"/>
              </a:spcAft>
              <a:buClr>
                <a:srgbClr val="840A4D"/>
              </a:buClr>
              <a:buSzPct val="115000"/>
            </a:pPr>
            <a:r>
              <a:rPr lang="en-US" sz="2000" dirty="0">
                <a:solidFill>
                  <a:schemeClr val="bg1">
                    <a:lumMod val="50000"/>
                  </a:schemeClr>
                </a:solidFill>
              </a:rPr>
              <a:t>Estate and gift tax exclusions were reunited at the hip </a:t>
            </a:r>
            <a:br>
              <a:rPr lang="en-US" sz="2000" dirty="0">
                <a:solidFill>
                  <a:schemeClr val="bg1">
                    <a:lumMod val="50000"/>
                  </a:schemeClr>
                </a:solidFill>
              </a:rPr>
            </a:br>
            <a:r>
              <a:rPr lang="en-US" sz="2000" dirty="0">
                <a:solidFill>
                  <a:schemeClr val="bg1">
                    <a:lumMod val="50000"/>
                  </a:schemeClr>
                </a:solidFill>
              </a:rPr>
              <a:t>(“use it now” or “use it later”)</a:t>
            </a:r>
          </a:p>
          <a:p>
            <a:pPr marL="346075" indent="-228600">
              <a:spcBef>
                <a:spcPts val="200"/>
              </a:spcBef>
              <a:spcAft>
                <a:spcPts val="400"/>
              </a:spcAft>
              <a:buClr>
                <a:srgbClr val="840A4D"/>
              </a:buClr>
              <a:buSzPct val="115000"/>
            </a:pPr>
            <a:r>
              <a:rPr lang="en-US" sz="2000" dirty="0">
                <a:solidFill>
                  <a:schemeClr val="bg1">
                    <a:lumMod val="50000"/>
                  </a:schemeClr>
                </a:solidFill>
              </a:rPr>
              <a:t>“Portability” became permanent with the 2012 Tax Act</a:t>
            </a:r>
          </a:p>
          <a:p>
            <a:pPr marL="346075" indent="-228600">
              <a:spcBef>
                <a:spcPts val="200"/>
              </a:spcBef>
              <a:spcAft>
                <a:spcPts val="400"/>
              </a:spcAft>
              <a:buClr>
                <a:srgbClr val="840A4D"/>
              </a:buClr>
              <a:buSzPct val="115000"/>
            </a:pPr>
            <a:r>
              <a:rPr lang="en-US" sz="2000" dirty="0">
                <a:solidFill>
                  <a:schemeClr val="bg1">
                    <a:lumMod val="50000"/>
                  </a:schemeClr>
                </a:solidFill>
              </a:rPr>
              <a:t>Final regulation became effective on June 12, 2015</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IRC Section 2010(c)(4)</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99243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Applicable Exclusion Amount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3" name="TextBox 12"/>
          <p:cNvSpPr txBox="1"/>
          <p:nvPr/>
        </p:nvSpPr>
        <p:spPr>
          <a:xfrm>
            <a:off x="657100" y="3509677"/>
            <a:ext cx="7389091"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chemeClr val="bg1">
                    <a:lumMod val="50000"/>
                  </a:schemeClr>
                </a:solidFill>
                <a:effectLst/>
                <a:uLnTx/>
                <a:uFillTx/>
              </a:rPr>
              <a:t>* $5,000,000 in 2011 and indexed for inflation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chemeClr val="bg1">
                    <a:lumMod val="50000"/>
                  </a:schemeClr>
                </a:solidFill>
                <a:effectLst/>
                <a:uLnTx/>
                <a:uFillTx/>
              </a:rPr>
              <a:t>** Not indexed for inflation – it is frozen at date of death</a:t>
            </a:r>
          </a:p>
        </p:txBody>
      </p:sp>
      <p:graphicFrame>
        <p:nvGraphicFramePr>
          <p:cNvPr id="14" name="Content Placeholder 3"/>
          <p:cNvGraphicFramePr>
            <a:graphicFrameLocks/>
          </p:cNvGraphicFramePr>
          <p:nvPr>
            <p:extLst>
              <p:ext uri="{D42A27DB-BD31-4B8C-83A1-F6EECF244321}">
                <p14:modId xmlns:p14="http://schemas.microsoft.com/office/powerpoint/2010/main" val="192733899"/>
              </p:ext>
            </p:extLst>
          </p:nvPr>
        </p:nvGraphicFramePr>
        <p:xfrm>
          <a:off x="609598" y="1694152"/>
          <a:ext cx="7772401" cy="1256867"/>
        </p:xfrm>
        <a:graphic>
          <a:graphicData uri="http://schemas.openxmlformats.org/drawingml/2006/table">
            <a:tbl>
              <a:tblPr firstRow="1" bandRow="1"/>
              <a:tblGrid>
                <a:gridCol w="2201276"/>
                <a:gridCol w="480114"/>
                <a:gridCol w="5091011"/>
              </a:tblGrid>
              <a:tr h="37084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r>
                        <a:rPr lang="en-US" sz="2000" b="0" dirty="0" smtClean="0">
                          <a:solidFill>
                            <a:schemeClr val="bg1">
                              <a:lumMod val="50000"/>
                            </a:schemeClr>
                          </a:solidFill>
                        </a:rPr>
                        <a:t>(Form</a:t>
                      </a:r>
                      <a:r>
                        <a:rPr lang="en-US" sz="2000" b="0" baseline="0" dirty="0" smtClean="0">
                          <a:solidFill>
                            <a:schemeClr val="bg1">
                              <a:lumMod val="50000"/>
                            </a:schemeClr>
                          </a:solidFill>
                        </a:rPr>
                        <a:t> 706, Line 9a)</a:t>
                      </a:r>
                      <a:endParaRPr lang="en-US" sz="2000" b="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en-US" sz="20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l"/>
                      <a:r>
                        <a:rPr lang="en-US" sz="2000" b="0" dirty="0" smtClean="0">
                          <a:solidFill>
                            <a:schemeClr val="bg1">
                              <a:lumMod val="50000"/>
                            </a:schemeClr>
                          </a:solidFill>
                        </a:rPr>
                        <a:t>Basic Exclusion Amount*</a:t>
                      </a:r>
                      <a:r>
                        <a:rPr lang="en-US" sz="2000" b="0" baseline="0" dirty="0" smtClean="0">
                          <a:solidFill>
                            <a:schemeClr val="bg1">
                              <a:lumMod val="50000"/>
                            </a:schemeClr>
                          </a:solidFill>
                        </a:rPr>
                        <a:t> ($5,450,000 in 2016)</a:t>
                      </a:r>
                      <a:endParaRPr lang="en-US" sz="2000" b="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2000" dirty="0" smtClean="0">
                          <a:solidFill>
                            <a:schemeClr val="bg1">
                              <a:lumMod val="50000"/>
                            </a:schemeClr>
                          </a:solidFill>
                        </a:rPr>
                        <a:t>(Form</a:t>
                      </a:r>
                      <a:r>
                        <a:rPr lang="en-US" sz="2000" baseline="0" dirty="0" smtClean="0">
                          <a:solidFill>
                            <a:schemeClr val="bg1">
                              <a:lumMod val="50000"/>
                            </a:schemeClr>
                          </a:solidFill>
                        </a:rPr>
                        <a:t> 706, Line 9b)</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sz="2000" dirty="0" smtClean="0">
                          <a:solidFill>
                            <a:schemeClr val="bg1">
                              <a:lumMod val="50000"/>
                            </a:schemeClr>
                          </a:solidFill>
                        </a:rPr>
                        <a:t>+</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l"/>
                      <a:r>
                        <a:rPr lang="en-US" sz="2000" dirty="0" smtClean="0">
                          <a:solidFill>
                            <a:schemeClr val="bg1">
                              <a:lumMod val="50000"/>
                            </a:schemeClr>
                          </a:solidFill>
                        </a:rPr>
                        <a:t>DSUE**</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2000" dirty="0" smtClean="0">
                          <a:solidFill>
                            <a:schemeClr val="bg1">
                              <a:lumMod val="50000"/>
                            </a:schemeClr>
                          </a:solidFill>
                        </a:rPr>
                        <a:t>(Form 706, Line</a:t>
                      </a:r>
                      <a:r>
                        <a:rPr lang="en-US" sz="2000" baseline="0" dirty="0" smtClean="0">
                          <a:solidFill>
                            <a:schemeClr val="bg1">
                              <a:lumMod val="50000"/>
                            </a:schemeClr>
                          </a:solidFill>
                        </a:rPr>
                        <a:t> 9c)</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20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l"/>
                      <a:r>
                        <a:rPr lang="en-US" sz="2000" dirty="0" smtClean="0">
                          <a:solidFill>
                            <a:schemeClr val="bg1">
                              <a:lumMod val="50000"/>
                            </a:schemeClr>
                          </a:solidFill>
                        </a:rPr>
                        <a:t>AEA</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2375226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DSUE = Lesser of</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3" name="Content Placeholder 2"/>
          <p:cNvSpPr txBox="1">
            <a:spLocks/>
          </p:cNvSpPr>
          <p:nvPr/>
        </p:nvSpPr>
        <p:spPr>
          <a:xfrm>
            <a:off x="576261" y="1295400"/>
            <a:ext cx="7726680" cy="5086350"/>
          </a:xfrm>
          <a:prstGeom prst="rect">
            <a:avLst/>
          </a:prstGeom>
        </p:spPr>
        <p:txBody>
          <a:bodyPr>
            <a:normAutofit/>
          </a:bodyPr>
          <a:lstStyle/>
          <a:p>
            <a:pPr marL="539496" lvl="1" indent="-365760">
              <a:lnSpc>
                <a:spcPct val="90000"/>
              </a:lnSpc>
              <a:spcBef>
                <a:spcPts val="300"/>
              </a:spcBef>
              <a:spcAft>
                <a:spcPts val="1000"/>
              </a:spcAft>
              <a:buClr>
                <a:srgbClr val="8C0945"/>
              </a:buClr>
              <a:buSzPct val="80000"/>
              <a:buFont typeface="+mj-lt"/>
              <a:buAutoNum type="alphaUcPeriod"/>
              <a:defRPr/>
            </a:pPr>
            <a:r>
              <a:rPr lang="en-US" sz="2200" dirty="0">
                <a:solidFill>
                  <a:schemeClr val="bg1">
                    <a:lumMod val="50000"/>
                  </a:schemeClr>
                </a:solidFill>
                <a:cs typeface="Calibri" pitchFamily="34" charset="0"/>
              </a:rPr>
              <a:t>The basic exclusion amount, or</a:t>
            </a:r>
          </a:p>
          <a:p>
            <a:pPr marL="539496" lvl="1" indent="-365760">
              <a:lnSpc>
                <a:spcPct val="90000"/>
              </a:lnSpc>
              <a:spcBef>
                <a:spcPts val="300"/>
              </a:spcBef>
              <a:spcAft>
                <a:spcPts val="1000"/>
              </a:spcAft>
              <a:buClr>
                <a:srgbClr val="8C0945"/>
              </a:buClr>
              <a:buSzPct val="80000"/>
              <a:buFont typeface="+mj-lt"/>
              <a:buAutoNum type="alphaUcPeriod"/>
              <a:defRPr/>
            </a:pPr>
            <a:r>
              <a:rPr lang="en-US" sz="2200" dirty="0">
                <a:solidFill>
                  <a:schemeClr val="bg1">
                    <a:lumMod val="50000"/>
                  </a:schemeClr>
                </a:solidFill>
                <a:cs typeface="Calibri" pitchFamily="34" charset="0"/>
              </a:rPr>
              <a:t>The excess of</a:t>
            </a:r>
          </a:p>
          <a:p>
            <a:pPr marL="1053846" lvl="1" indent="-514350">
              <a:lnSpc>
                <a:spcPct val="80000"/>
              </a:lnSpc>
              <a:spcBef>
                <a:spcPts val="200"/>
              </a:spcBef>
              <a:spcAft>
                <a:spcPts val="500"/>
              </a:spcAft>
              <a:buClr>
                <a:srgbClr val="8C0945"/>
              </a:buClr>
              <a:buSzPct val="80000"/>
              <a:buFont typeface="+mj-lt"/>
              <a:buAutoNum type="romanUcPeriod"/>
              <a:defRPr/>
            </a:pPr>
            <a:r>
              <a:rPr lang="en-US" sz="2200" dirty="0">
                <a:solidFill>
                  <a:schemeClr val="bg1">
                    <a:lumMod val="50000"/>
                  </a:schemeClr>
                </a:solidFill>
                <a:cs typeface="Calibri" pitchFamily="34" charset="0"/>
              </a:rPr>
              <a:t>The applicable exclusion amount of the last such deceased spouse of such surviving spouse, over</a:t>
            </a:r>
          </a:p>
          <a:p>
            <a:pPr marL="1053846" lvl="1" indent="-514350">
              <a:lnSpc>
                <a:spcPct val="80000"/>
              </a:lnSpc>
              <a:spcBef>
                <a:spcPts val="200"/>
              </a:spcBef>
              <a:spcAft>
                <a:spcPts val="500"/>
              </a:spcAft>
              <a:buClr>
                <a:srgbClr val="8C0945"/>
              </a:buClr>
              <a:buSzPct val="80000"/>
              <a:buFont typeface="+mj-lt"/>
              <a:buAutoNum type="romanUcPeriod"/>
              <a:defRPr/>
            </a:pPr>
            <a:r>
              <a:rPr lang="en-US" sz="2200" dirty="0">
                <a:solidFill>
                  <a:schemeClr val="bg1">
                    <a:lumMod val="50000"/>
                  </a:schemeClr>
                </a:solidFill>
                <a:cs typeface="Calibri" pitchFamily="34" charset="0"/>
              </a:rPr>
              <a:t>The amount with respect to which the tentative tax is determined under Section 2001(b)(1) on the estate of such deceased spouse</a:t>
            </a:r>
          </a:p>
          <a:p>
            <a:pPr marL="82296">
              <a:spcBef>
                <a:spcPts val="600"/>
              </a:spcBef>
              <a:spcAft>
                <a:spcPts val="1200"/>
              </a:spcAft>
              <a:buClr>
                <a:srgbClr val="8C0945"/>
              </a:buClr>
              <a:buSzPct val="80000"/>
              <a:defRPr/>
            </a:pPr>
            <a:endParaRPr lang="en-US" sz="2200" dirty="0" smtClean="0">
              <a:solidFill>
                <a:schemeClr val="bg1">
                  <a:lumMod val="50000"/>
                </a:schemeClr>
              </a:solidFill>
              <a:cs typeface="Calibri" pitchFamily="34" charset="0"/>
            </a:endParaRPr>
          </a:p>
          <a:p>
            <a:pPr marL="82296">
              <a:spcBef>
                <a:spcPts val="600"/>
              </a:spcBef>
              <a:spcAft>
                <a:spcPts val="1200"/>
              </a:spcAft>
              <a:buClr>
                <a:srgbClr val="8C0945"/>
              </a:buClr>
              <a:buSzPct val="80000"/>
              <a:defRPr/>
            </a:pPr>
            <a:r>
              <a:rPr lang="en-US" sz="2200" b="1" dirty="0" smtClean="0">
                <a:solidFill>
                  <a:schemeClr val="bg1">
                    <a:lumMod val="50000"/>
                  </a:schemeClr>
                </a:solidFill>
                <a:cs typeface="Calibri" pitchFamily="34" charset="0"/>
              </a:rPr>
              <a:t>IRC Section 2010 (c)(4)</a:t>
            </a:r>
          </a:p>
          <a:p>
            <a:pPr marL="365760" indent="-283464">
              <a:spcBef>
                <a:spcPts val="600"/>
              </a:spcBef>
              <a:spcAft>
                <a:spcPts val="1200"/>
              </a:spcAft>
              <a:buClr>
                <a:srgbClr val="8C0945"/>
              </a:buClr>
              <a:buSzPct val="80000"/>
              <a:defRPr/>
            </a:pPr>
            <a:endParaRPr lang="en-US" sz="3200" dirty="0" smtClean="0">
              <a:solidFill>
                <a:srgbClr val="080808"/>
              </a:solidFill>
              <a:cs typeface="Calibri" pitchFamily="34" charset="0"/>
            </a:endParaRPr>
          </a:p>
        </p:txBody>
      </p:sp>
    </p:spTree>
    <p:extLst>
      <p:ext uri="{BB962C8B-B14F-4D97-AF65-F5344CB8AC3E}">
        <p14:creationId xmlns:p14="http://schemas.microsoft.com/office/powerpoint/2010/main" val="3223104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0668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747394316"/>
              </p:ext>
            </p:extLst>
          </p:nvPr>
        </p:nvGraphicFramePr>
        <p:xfrm>
          <a:off x="762000" y="1371600"/>
          <a:ext cx="7555345" cy="3139440"/>
        </p:xfrm>
        <a:graphic>
          <a:graphicData uri="http://schemas.openxmlformats.org/drawingml/2006/table">
            <a:tbl>
              <a:tblPr firstRow="1" bandRow="1"/>
              <a:tblGrid>
                <a:gridCol w="3874194"/>
                <a:gridCol w="208280"/>
                <a:gridCol w="1671782"/>
                <a:gridCol w="277090"/>
                <a:gridCol w="1523999"/>
              </a:tblGrid>
              <a:tr h="37084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r>
                        <a:rPr lang="en-US" sz="1600" dirty="0" smtClean="0">
                          <a:solidFill>
                            <a:schemeClr val="bg1">
                              <a:lumMod val="50000"/>
                            </a:schemeClr>
                          </a:solidFill>
                        </a:rPr>
                        <a:t>H</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r>
                        <a:rPr lang="en-US" sz="1600" dirty="0" smtClean="0">
                          <a:solidFill>
                            <a:schemeClr val="bg1">
                              <a:lumMod val="50000"/>
                            </a:schemeClr>
                          </a:solidFill>
                        </a:rPr>
                        <a:t>W</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1600" dirty="0" smtClean="0">
                          <a:solidFill>
                            <a:schemeClr val="bg1">
                              <a:lumMod val="50000"/>
                            </a:schemeClr>
                          </a:solidFill>
                        </a:rPr>
                        <a:t>Total Estate</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sz="1600" dirty="0" smtClean="0">
                          <a:solidFill>
                            <a:schemeClr val="bg1">
                              <a:lumMod val="50000"/>
                            </a:schemeClr>
                          </a:solidFill>
                        </a:rPr>
                        <a:t>$5,000,000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sz="1600" dirty="0" smtClean="0">
                          <a:solidFill>
                            <a:schemeClr val="bg1">
                              <a:lumMod val="50000"/>
                            </a:schemeClr>
                          </a:solidFill>
                        </a:rPr>
                        <a:t>$5,000,000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1600" dirty="0" smtClean="0">
                          <a:solidFill>
                            <a:schemeClr val="bg1">
                              <a:lumMod val="50000"/>
                            </a:schemeClr>
                          </a:solidFill>
                        </a:rPr>
                        <a:t>H’s prior</a:t>
                      </a:r>
                      <a:r>
                        <a:rPr lang="en-US" sz="1600" baseline="0" dirty="0" smtClean="0">
                          <a:solidFill>
                            <a:schemeClr val="bg1">
                              <a:lumMod val="50000"/>
                            </a:schemeClr>
                          </a:solidFill>
                        </a:rPr>
                        <a:t> taxable gifts and bequest to </a:t>
                      </a:r>
                      <a:br>
                        <a:rPr lang="en-US" sz="1600" baseline="0" dirty="0" smtClean="0">
                          <a:solidFill>
                            <a:schemeClr val="bg1">
                              <a:lumMod val="50000"/>
                            </a:schemeClr>
                          </a:solidFill>
                        </a:rPr>
                      </a:br>
                      <a:r>
                        <a:rPr lang="en-US" sz="1600" baseline="0" dirty="0" smtClean="0">
                          <a:solidFill>
                            <a:schemeClr val="bg1">
                              <a:lumMod val="50000"/>
                            </a:schemeClr>
                          </a:solidFill>
                        </a:rPr>
                        <a:t>good friend Jordon Rosen</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sz="1600" dirty="0" smtClean="0">
                          <a:solidFill>
                            <a:schemeClr val="bg1">
                              <a:lumMod val="50000"/>
                            </a:schemeClr>
                          </a:solidFill>
                        </a:rPr>
                        <a:t>(3,000,000)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sz="1600" dirty="0" smtClean="0">
                          <a:solidFill>
                            <a:schemeClr val="bg1">
                              <a:lumMod val="50000"/>
                            </a:schemeClr>
                          </a:solidFill>
                        </a:rPr>
                        <a:t>2,000,000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smtClean="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rPr>
                        <a:t>Bequest to surviving</a:t>
                      </a:r>
                      <a:r>
                        <a:rPr lang="en-US" sz="1600" baseline="0" dirty="0" smtClean="0">
                          <a:solidFill>
                            <a:schemeClr val="bg1">
                              <a:lumMod val="50000"/>
                            </a:schemeClr>
                          </a:solidFill>
                        </a:rPr>
                        <a:t> spouse</a:t>
                      </a:r>
                      <a:endParaRPr lang="en-US" sz="1600" dirty="0" smtClean="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sz="1600" dirty="0" smtClean="0">
                          <a:solidFill>
                            <a:schemeClr val="bg1">
                              <a:lumMod val="50000"/>
                            </a:schemeClr>
                          </a:solidFill>
                        </a:rPr>
                        <a:t>(2,000,000)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smtClean="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1600" dirty="0" smtClean="0">
                          <a:solidFill>
                            <a:schemeClr val="bg1">
                              <a:lumMod val="50000"/>
                            </a:schemeClr>
                          </a:solidFill>
                        </a:rPr>
                        <a:t>H’s taxable estate</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sz="1600" dirty="0" smtClean="0">
                          <a:solidFill>
                            <a:schemeClr val="bg1">
                              <a:lumMod val="50000"/>
                            </a:schemeClr>
                          </a:solidFill>
                        </a:rPr>
                        <a:t>$ -0-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smtClean="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1600" dirty="0" smtClean="0">
                          <a:solidFill>
                            <a:schemeClr val="bg1">
                              <a:lumMod val="50000"/>
                            </a:schemeClr>
                          </a:solidFill>
                        </a:rPr>
                        <a:t>“Ported” to surviving</a:t>
                      </a:r>
                      <a:r>
                        <a:rPr lang="en-US" sz="1600" baseline="0" dirty="0" smtClean="0">
                          <a:solidFill>
                            <a:schemeClr val="bg1">
                              <a:lumMod val="50000"/>
                            </a:schemeClr>
                          </a:solidFill>
                        </a:rPr>
                        <a:t> spouse</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rPr>
                        <a:t>2,000,000</a:t>
                      </a: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1600" dirty="0" smtClean="0">
                          <a:solidFill>
                            <a:schemeClr val="bg1">
                              <a:lumMod val="50000"/>
                            </a:schemeClr>
                          </a:solidFill>
                        </a:rPr>
                        <a:t>Surviving spouse’s BEA</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marL="91440" algn="ctr"/>
                      <a:r>
                        <a:rPr lang="en-US" sz="1600" dirty="0" smtClean="0">
                          <a:solidFill>
                            <a:schemeClr val="bg1">
                              <a:lumMod val="50000"/>
                            </a:schemeClr>
                          </a:solidFill>
                        </a:rPr>
                        <a:t>$7,000,000*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cxnSp>
        <p:nvCxnSpPr>
          <p:cNvPr id="15" name="Elbow Connector 14"/>
          <p:cNvCxnSpPr/>
          <p:nvPr/>
        </p:nvCxnSpPr>
        <p:spPr>
          <a:xfrm>
            <a:off x="6248400" y="3276600"/>
            <a:ext cx="762000" cy="685800"/>
          </a:xfrm>
          <a:prstGeom prst="bentConnector3">
            <a:avLst>
              <a:gd name="adj1" fmla="val 50000"/>
            </a:avLst>
          </a:prstGeom>
          <a:ln>
            <a:solidFill>
              <a:srgbClr val="660033"/>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6545" y="4867686"/>
            <a:ext cx="777701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lumMod val="50000"/>
                  </a:schemeClr>
                </a:solidFill>
                <a:effectLst/>
                <a:uLnTx/>
                <a:uFillTx/>
              </a:rPr>
              <a:t>*Available for future gifts/bequests</a:t>
            </a:r>
          </a:p>
        </p:txBody>
      </p:sp>
    </p:spTree>
    <p:extLst>
      <p:ext uri="{BB962C8B-B14F-4D97-AF65-F5344CB8AC3E}">
        <p14:creationId xmlns:p14="http://schemas.microsoft.com/office/powerpoint/2010/main" val="1849692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0" indent="0">
              <a:spcBef>
                <a:spcPts val="500"/>
              </a:spcBef>
              <a:spcAft>
                <a:spcPts val="1000"/>
              </a:spcAft>
              <a:buClr>
                <a:srgbClr val="840A4D"/>
              </a:buClr>
              <a:buSzPct val="115000"/>
              <a:buNone/>
            </a:pPr>
            <a:r>
              <a:rPr lang="en-US" sz="2000" dirty="0">
                <a:solidFill>
                  <a:schemeClr val="bg1">
                    <a:lumMod val="50000"/>
                  </a:schemeClr>
                </a:solidFill>
              </a:rPr>
              <a:t>No provision in law to “port” unused GST exemption</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Generation Skipping Transfer Tax (GSTT)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5" descr="GEN13.jpg (800×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989" y="2277085"/>
            <a:ext cx="478564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25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Not an affirmative election. A deemed election is made if a timely and complete 706 is filed with DSUE and there is a surviving spouse</a:t>
            </a:r>
          </a:p>
          <a:p>
            <a:pPr marL="228600" indent="-228600">
              <a:spcBef>
                <a:spcPts val="200"/>
              </a:spcBef>
              <a:spcAft>
                <a:spcPts val="400"/>
              </a:spcAft>
              <a:buClr>
                <a:srgbClr val="840A4D"/>
              </a:buClr>
              <a:buSzPct val="115000"/>
            </a:pPr>
            <a:r>
              <a:rPr lang="en-US" sz="2000" dirty="0">
                <a:solidFill>
                  <a:schemeClr val="bg1">
                    <a:lumMod val="50000"/>
                  </a:schemeClr>
                </a:solidFill>
              </a:rPr>
              <a:t>Election is made by the executor (Form 706, Part 6)</a:t>
            </a:r>
          </a:p>
          <a:p>
            <a:pPr marL="228600" indent="-228600">
              <a:spcBef>
                <a:spcPts val="200"/>
              </a:spcBef>
              <a:spcAft>
                <a:spcPts val="400"/>
              </a:spcAft>
              <a:buClr>
                <a:srgbClr val="840A4D"/>
              </a:buClr>
              <a:buSzPct val="115000"/>
            </a:pPr>
            <a:r>
              <a:rPr lang="en-US" sz="2000" dirty="0">
                <a:solidFill>
                  <a:schemeClr val="bg1">
                    <a:lumMod val="50000"/>
                  </a:schemeClr>
                </a:solidFill>
              </a:rPr>
              <a:t>Not available to a non-resident surviving spouse who is not a U.S. citizen, except to the extent allowable by treaty with his or her country</a:t>
            </a:r>
          </a:p>
          <a:p>
            <a:pPr marL="228600" indent="-228600">
              <a:spcBef>
                <a:spcPts val="200"/>
              </a:spcBef>
              <a:spcAft>
                <a:spcPts val="400"/>
              </a:spcAft>
              <a:buClr>
                <a:srgbClr val="840A4D"/>
              </a:buClr>
              <a:buSzPct val="115000"/>
            </a:pPr>
            <a:r>
              <a:rPr lang="en-US" sz="2000" dirty="0">
                <a:solidFill>
                  <a:schemeClr val="bg1">
                    <a:lumMod val="50000"/>
                  </a:schemeClr>
                </a:solidFill>
              </a:rPr>
              <a:t>Assets transferred to a QDOT – calculation is preliminary (Form 706, Part 6, Section B)</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Making the Portability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754571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Election is effective as of date of death</a:t>
            </a:r>
          </a:p>
          <a:p>
            <a:pPr marL="228600" indent="-228600">
              <a:spcBef>
                <a:spcPts val="200"/>
              </a:spcBef>
              <a:spcAft>
                <a:spcPts val="400"/>
              </a:spcAft>
              <a:buClr>
                <a:srgbClr val="840A4D"/>
              </a:buClr>
              <a:buSzPct val="115000"/>
            </a:pPr>
            <a:r>
              <a:rPr lang="en-US" sz="2000" dirty="0">
                <a:solidFill>
                  <a:schemeClr val="bg1">
                    <a:lumMod val="50000"/>
                  </a:schemeClr>
                </a:solidFill>
              </a:rPr>
              <a:t>Election is irrevocable as of the due date of </a:t>
            </a:r>
            <a:br>
              <a:rPr lang="en-US" sz="2000" dirty="0">
                <a:solidFill>
                  <a:schemeClr val="bg1">
                    <a:lumMod val="50000"/>
                  </a:schemeClr>
                </a:solidFill>
              </a:rPr>
            </a:br>
            <a:r>
              <a:rPr lang="en-US" sz="2000" dirty="0">
                <a:solidFill>
                  <a:schemeClr val="bg1">
                    <a:lumMod val="50000"/>
                  </a:schemeClr>
                </a:solidFill>
              </a:rPr>
              <a:t>Form 706</a:t>
            </a:r>
          </a:p>
          <a:p>
            <a:pPr marL="228600" indent="-228600">
              <a:spcBef>
                <a:spcPts val="200"/>
              </a:spcBef>
              <a:spcAft>
                <a:spcPts val="400"/>
              </a:spcAft>
              <a:buClr>
                <a:srgbClr val="840A4D"/>
              </a:buClr>
              <a:buSzPct val="115000"/>
            </a:pPr>
            <a:r>
              <a:rPr lang="en-US" sz="2000" dirty="0">
                <a:solidFill>
                  <a:schemeClr val="bg1">
                    <a:lumMod val="50000"/>
                  </a:schemeClr>
                </a:solidFill>
              </a:rPr>
              <a:t>Uncertainty of exact amount of DSUE when filing the estate tax return where the election is (deemed) made, does not negate the election; only the amount of the DSUE will change.</a:t>
            </a:r>
          </a:p>
          <a:p>
            <a:pPr marL="228600" indent="-228600">
              <a:spcBef>
                <a:spcPts val="200"/>
              </a:spcBef>
              <a:spcAft>
                <a:spcPts val="400"/>
              </a:spcAft>
              <a:buClr>
                <a:srgbClr val="840A4D"/>
              </a:buClr>
              <a:buSzPct val="115000"/>
            </a:pPr>
            <a:r>
              <a:rPr lang="en-US" sz="2000" dirty="0">
                <a:solidFill>
                  <a:schemeClr val="bg1">
                    <a:lumMod val="50000"/>
                  </a:schemeClr>
                </a:solidFill>
              </a:rPr>
              <a:t>SOL is extended with regard to the determination of the DSUE amount until the expiration of the SOL of the surviving spouse’s estate.</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Making the Portability Election – </a:t>
            </a:r>
            <a:r>
              <a:rPr lang="en-US" sz="3000" b="1" dirty="0" smtClean="0">
                <a:solidFill>
                  <a:srgbClr val="840A4D"/>
                </a:solidFill>
                <a:latin typeface="Garamond" panose="02020404030301010803" pitchFamily="18" charset="0"/>
              </a:rPr>
              <a:t>Continued </a:t>
            </a:r>
            <a:endParaRPr lang="en-US" sz="3000" b="1" dirty="0">
              <a:solidFill>
                <a:srgbClr val="840A4D"/>
              </a:solidFill>
              <a:latin typeface="Garamond" panose="02020404030301010803"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190787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Complete and properly prepared in accordance with instructions and regulations</a:t>
            </a:r>
          </a:p>
          <a:p>
            <a:pPr marL="228600" indent="-228600">
              <a:spcBef>
                <a:spcPts val="200"/>
              </a:spcBef>
              <a:spcAft>
                <a:spcPts val="400"/>
              </a:spcAft>
              <a:buClr>
                <a:srgbClr val="840A4D"/>
              </a:buClr>
              <a:buSzPct val="115000"/>
            </a:pPr>
            <a:r>
              <a:rPr lang="en-US" sz="2000" dirty="0">
                <a:solidFill>
                  <a:schemeClr val="bg1">
                    <a:lumMod val="50000"/>
                  </a:schemeClr>
                </a:solidFill>
              </a:rPr>
              <a:t>Reporting values on Form 706 that is not otherwise required to be filed</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Property subject to marital or charitable deduction– </a:t>
            </a:r>
            <a:br>
              <a:rPr lang="en-US" dirty="0">
                <a:solidFill>
                  <a:schemeClr val="bg1">
                    <a:lumMod val="50000"/>
                  </a:schemeClr>
                </a:solidFill>
              </a:rPr>
            </a:br>
            <a:r>
              <a:rPr lang="en-US" dirty="0">
                <a:solidFill>
                  <a:schemeClr val="bg1">
                    <a:lumMod val="50000"/>
                  </a:schemeClr>
                </a:solidFill>
              </a:rPr>
              <a:t>only need to report</a:t>
            </a:r>
          </a:p>
          <a:p>
            <a:pPr marL="1146175" lvl="3">
              <a:spcBef>
                <a:spcPts val="200"/>
              </a:spcBef>
              <a:spcAft>
                <a:spcPts val="400"/>
              </a:spcAft>
              <a:buClr>
                <a:srgbClr val="840A4D"/>
              </a:buClr>
              <a:buSzPct val="80000"/>
              <a:buFont typeface="Wingdings" panose="05000000000000000000" pitchFamily="2" charset="2"/>
              <a:buChar char="§"/>
            </a:pPr>
            <a:r>
              <a:rPr lang="en-US" sz="2000" dirty="0">
                <a:solidFill>
                  <a:schemeClr val="bg1">
                    <a:lumMod val="50000"/>
                  </a:schemeClr>
                </a:solidFill>
              </a:rPr>
              <a:t>Description</a:t>
            </a:r>
          </a:p>
          <a:p>
            <a:pPr marL="1146175" lvl="3">
              <a:spcBef>
                <a:spcPts val="200"/>
              </a:spcBef>
              <a:spcAft>
                <a:spcPts val="400"/>
              </a:spcAft>
              <a:buClr>
                <a:srgbClr val="840A4D"/>
              </a:buClr>
              <a:buSzPct val="80000"/>
              <a:buFont typeface="Wingdings" panose="05000000000000000000" pitchFamily="2" charset="2"/>
              <a:buChar char="§"/>
            </a:pPr>
            <a:r>
              <a:rPr lang="en-US" sz="2000" dirty="0">
                <a:solidFill>
                  <a:schemeClr val="bg1">
                    <a:lumMod val="50000"/>
                  </a:schemeClr>
                </a:solidFill>
              </a:rPr>
              <a:t>Ownership</a:t>
            </a:r>
          </a:p>
          <a:p>
            <a:pPr marL="1146175" lvl="3">
              <a:spcBef>
                <a:spcPts val="200"/>
              </a:spcBef>
              <a:spcAft>
                <a:spcPts val="400"/>
              </a:spcAft>
              <a:buClr>
                <a:srgbClr val="840A4D"/>
              </a:buClr>
              <a:buSzPct val="80000"/>
              <a:buFont typeface="Wingdings" panose="05000000000000000000" pitchFamily="2" charset="2"/>
              <a:buChar char="§"/>
            </a:pPr>
            <a:r>
              <a:rPr lang="en-US" sz="2000" dirty="0">
                <a:solidFill>
                  <a:schemeClr val="bg1">
                    <a:lumMod val="50000"/>
                  </a:schemeClr>
                </a:solidFill>
              </a:rPr>
              <a:t>Beneficiary</a:t>
            </a:r>
          </a:p>
          <a:p>
            <a:pPr marL="1146175" lvl="3">
              <a:spcBef>
                <a:spcPts val="200"/>
              </a:spcBef>
              <a:spcAft>
                <a:spcPts val="400"/>
              </a:spcAft>
              <a:buClr>
                <a:srgbClr val="840A4D"/>
              </a:buClr>
              <a:buSzPct val="80000"/>
              <a:buFont typeface="Wingdings" panose="05000000000000000000" pitchFamily="2" charset="2"/>
              <a:buChar char="§"/>
            </a:pPr>
            <a:r>
              <a:rPr lang="en-US" sz="2000" dirty="0">
                <a:solidFill>
                  <a:schemeClr val="bg1">
                    <a:lumMod val="50000"/>
                  </a:schemeClr>
                </a:solidFill>
              </a:rPr>
              <a:t>Information to establish right of estate </a:t>
            </a:r>
            <a:br>
              <a:rPr lang="en-US" sz="2000" dirty="0">
                <a:solidFill>
                  <a:schemeClr val="bg1">
                    <a:lumMod val="50000"/>
                  </a:schemeClr>
                </a:solidFill>
              </a:rPr>
            </a:br>
            <a:r>
              <a:rPr lang="en-US" sz="2000" dirty="0">
                <a:solidFill>
                  <a:schemeClr val="bg1">
                    <a:lumMod val="50000"/>
                  </a:schemeClr>
                </a:solidFill>
              </a:rPr>
              <a:t>to the deduction</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Requirements of Return When Making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260038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Rule does not apply to property if</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Value needed to determine value passing to another recipient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Value needed to determine eligibility under </a:t>
            </a:r>
            <a:br>
              <a:rPr lang="en-US" dirty="0">
                <a:solidFill>
                  <a:schemeClr val="bg1">
                    <a:lumMod val="50000"/>
                  </a:schemeClr>
                </a:solidFill>
              </a:rPr>
            </a:br>
            <a:r>
              <a:rPr lang="en-US" dirty="0">
                <a:solidFill>
                  <a:schemeClr val="bg1">
                    <a:lumMod val="50000"/>
                  </a:schemeClr>
                </a:solidFill>
              </a:rPr>
              <a:t>Section 2032 (alternate valuation), 2032A (farm valuation), </a:t>
            </a:r>
            <a:br>
              <a:rPr lang="en-US" dirty="0">
                <a:solidFill>
                  <a:schemeClr val="bg1">
                    <a:lumMod val="50000"/>
                  </a:schemeClr>
                </a:solidFill>
              </a:rPr>
            </a:br>
            <a:r>
              <a:rPr lang="en-US" dirty="0">
                <a:solidFill>
                  <a:schemeClr val="bg1">
                    <a:lumMod val="50000"/>
                  </a:schemeClr>
                </a:solidFill>
              </a:rPr>
              <a:t>or Section 6166 (extension of time to pay tax)</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Less than the entire interest in the property is marital or charitable deduction property</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A partial disclaimer or partial QTIP election is made with respect to property which is marital or charitable deduction property</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a:solidFill>
                  <a:srgbClr val="840A4D"/>
                </a:solidFill>
                <a:latin typeface="Garamond" panose="02020404030301010803" pitchFamily="18" charset="0"/>
              </a:rPr>
              <a:t>Requirements of Return When Making Election – </a:t>
            </a:r>
            <a:r>
              <a:rPr lang="en-US" sz="2500" b="1" dirty="0" smtClean="0">
                <a:solidFill>
                  <a:srgbClr val="840A4D"/>
                </a:solidFill>
                <a:latin typeface="Garamond" panose="02020404030301010803" pitchFamily="18" charset="0"/>
              </a:rPr>
              <a:t>Continued</a:t>
            </a:r>
            <a:endParaRPr lang="en-US" sz="2500" b="1" dirty="0">
              <a:solidFill>
                <a:srgbClr val="840A4D"/>
              </a:solidFill>
              <a:latin typeface="Garamond" panose="02020404030301010803"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429370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0" indent="0" algn="just">
              <a:spcBef>
                <a:spcPts val="200"/>
              </a:spcBef>
              <a:spcAft>
                <a:spcPts val="400"/>
              </a:spcAft>
              <a:buClr>
                <a:srgbClr val="840A4D"/>
              </a:buClr>
              <a:buSzPct val="115000"/>
              <a:buNone/>
            </a:pPr>
            <a:r>
              <a:rPr lang="en-US" sz="1500" dirty="0">
                <a:solidFill>
                  <a:schemeClr val="bg1">
                    <a:lumMod val="50000"/>
                  </a:schemeClr>
                </a:solidFill>
              </a:rPr>
              <a:t>Jordon N. Rosen, CPA, MST, AEP® is a Director and shareholder in the Wilmington, Delaware CPA firm of </a:t>
            </a:r>
            <a:r>
              <a:rPr lang="en-US" sz="1500" dirty="0" err="1">
                <a:solidFill>
                  <a:schemeClr val="bg1">
                    <a:lumMod val="50000"/>
                  </a:schemeClr>
                </a:solidFill>
              </a:rPr>
              <a:t>Belfint</a:t>
            </a:r>
            <a:r>
              <a:rPr lang="en-US" sz="1500" dirty="0">
                <a:solidFill>
                  <a:schemeClr val="bg1">
                    <a:lumMod val="50000"/>
                  </a:schemeClr>
                </a:solidFill>
              </a:rPr>
              <a:t>, Lyons &amp; Shuman, where he heads the firm’s estate and trust practice.  Jordon also provides tax consulting and compliance services to the firm’s higher net worth clients and business owners.  He is the Past President of the National Association of Estate Planners and Councils (NAEPC) and has served as president of the Delaware Estate Planning Council and the Chester County, PA Estate Planning Council.  Mr. Rosen is also a member and past chair of the Delaware State Chamber of Commerce tax committee, is a member of the AICPA Trust, Estate and Gift Tax Technical Resource Panel, and is a member of the editorial board of Thomson Reuters Focus publication.</a:t>
            </a:r>
          </a:p>
          <a:p>
            <a:pPr marL="0" indent="0" algn="just">
              <a:spcBef>
                <a:spcPts val="200"/>
              </a:spcBef>
              <a:spcAft>
                <a:spcPts val="400"/>
              </a:spcAft>
              <a:buClr>
                <a:srgbClr val="840A4D"/>
              </a:buClr>
              <a:buSzPct val="115000"/>
              <a:buNone/>
            </a:pPr>
            <a:r>
              <a:rPr lang="en-US" sz="1500" dirty="0" smtClean="0">
                <a:solidFill>
                  <a:schemeClr val="bg1">
                    <a:lumMod val="50000"/>
                  </a:schemeClr>
                </a:solidFill>
              </a:rPr>
              <a:t>Jordon </a:t>
            </a:r>
            <a:r>
              <a:rPr lang="en-US" sz="1500" dirty="0">
                <a:solidFill>
                  <a:schemeClr val="bg1">
                    <a:lumMod val="50000"/>
                  </a:schemeClr>
                </a:solidFill>
              </a:rPr>
              <a:t>is a licensed CPA in Delaware and Pennsylvania and is a member of the Pennsylvania Institute of CPAs, Delaware Society of CPAs and the AICPA Tax Section.  He also holds the designation of Accredited Estate Planner ® and has been recognized as a 5-Star Wealth Manager by Philadelphia Magazine and Delaware Today</a:t>
            </a:r>
            <a:r>
              <a:rPr lang="en-US" sz="1500" dirty="0" smtClean="0">
                <a:solidFill>
                  <a:schemeClr val="bg1">
                    <a:lumMod val="50000"/>
                  </a:schemeClr>
                </a:solidFill>
              </a:rPr>
              <a:t>.</a:t>
            </a:r>
            <a:endParaRPr lang="en-US" sz="1500" dirty="0">
              <a:solidFill>
                <a:schemeClr val="bg1">
                  <a:lumMod val="50000"/>
                </a:schemeClr>
              </a:solidFill>
            </a:endParaRPr>
          </a:p>
          <a:p>
            <a:pPr marL="0" indent="0" algn="just">
              <a:spcBef>
                <a:spcPts val="200"/>
              </a:spcBef>
              <a:spcAft>
                <a:spcPts val="400"/>
              </a:spcAft>
              <a:buClr>
                <a:srgbClr val="840A4D"/>
              </a:buClr>
              <a:buSzPct val="115000"/>
              <a:buNone/>
            </a:pPr>
            <a:r>
              <a:rPr lang="en-US" sz="1500" dirty="0">
                <a:solidFill>
                  <a:schemeClr val="bg1">
                    <a:lumMod val="50000"/>
                  </a:schemeClr>
                </a:solidFill>
              </a:rPr>
              <a:t>Mr. Rosen is a frequently sought out speaker both locally and nationally on tax planning and related issues and has published more than 100 articles.  He has been a frequent television and radio guest and a past host of Money Talk on 1450-WILM.  He received his undergraduate degree in Accounting from Temple University and his Master’s degree in Taxation from Widener University.</a:t>
            </a:r>
          </a:p>
          <a:p>
            <a:pPr marL="548640" lvl="1" indent="-274320">
              <a:buClr>
                <a:srgbClr val="840A4D"/>
              </a:buClr>
              <a:buFont typeface="Courier New" panose="02070309020205020404" pitchFamily="49" charset="0"/>
              <a:buChar char="o"/>
            </a:pPr>
            <a:endParaRPr lang="en-US" sz="15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840A4D"/>
                </a:solidFill>
                <a:latin typeface="Garamond" panose="02020404030301010803" pitchFamily="18" charset="0"/>
              </a:rPr>
              <a:t>About Jordon . . . </a:t>
            </a:r>
            <a:endParaRPr lang="en-US" sz="3000" b="1" dirty="0">
              <a:solidFill>
                <a:srgbClr val="840A4D"/>
              </a:solidFill>
              <a:latin typeface="Garamond" panose="02020404030301010803"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264689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If executor exercises due diligence to estimate FMV of the gross estate</a:t>
            </a:r>
          </a:p>
          <a:p>
            <a:pPr marL="228600" indent="-228600">
              <a:spcBef>
                <a:spcPts val="200"/>
              </a:spcBef>
              <a:spcAft>
                <a:spcPts val="400"/>
              </a:spcAft>
              <a:buClr>
                <a:srgbClr val="840A4D"/>
              </a:buClr>
              <a:buSzPct val="115000"/>
            </a:pPr>
            <a:r>
              <a:rPr lang="en-US" sz="2000" dirty="0">
                <a:solidFill>
                  <a:schemeClr val="bg1">
                    <a:lumMod val="50000"/>
                  </a:schemeClr>
                </a:solidFill>
              </a:rPr>
              <a:t>Executor (under current regulations) can include his/her best estimate rounded to the nearest $250,000</a:t>
            </a:r>
          </a:p>
          <a:p>
            <a:pPr marL="228600" indent="-228600">
              <a:spcBef>
                <a:spcPts val="200"/>
              </a:spcBef>
              <a:spcAft>
                <a:spcPts val="400"/>
              </a:spcAft>
              <a:buClr>
                <a:srgbClr val="840A4D"/>
              </a:buClr>
              <a:buSzPct val="115000"/>
            </a:pPr>
            <a:r>
              <a:rPr lang="en-US" sz="2000" dirty="0">
                <a:solidFill>
                  <a:schemeClr val="bg1">
                    <a:lumMod val="50000"/>
                  </a:schemeClr>
                </a:solidFill>
              </a:rPr>
              <a:t>Signed under penalties of perjury </a:t>
            </a:r>
          </a:p>
          <a:p>
            <a:pPr marL="228600" indent="-228600">
              <a:spcBef>
                <a:spcPts val="200"/>
              </a:spcBef>
              <a:spcAft>
                <a:spcPts val="400"/>
              </a:spcAft>
              <a:buClr>
                <a:srgbClr val="840A4D"/>
              </a:buClr>
              <a:buSzPct val="115000"/>
            </a:pPr>
            <a:r>
              <a:rPr lang="en-US" sz="2000" dirty="0">
                <a:solidFill>
                  <a:schemeClr val="bg1">
                    <a:lumMod val="50000"/>
                  </a:schemeClr>
                </a:solidFill>
              </a:rPr>
              <a:t>Will be considered a complete and properly filed </a:t>
            </a:r>
            <a:r>
              <a:rPr lang="en-US" sz="2000" dirty="0" smtClean="0">
                <a:solidFill>
                  <a:schemeClr val="bg1">
                    <a:lumMod val="50000"/>
                  </a:schemeClr>
                </a:solidFill>
              </a:rPr>
              <a:t>return</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0" indent="0">
              <a:spcBef>
                <a:spcPts val="200"/>
              </a:spcBef>
              <a:spcAft>
                <a:spcPts val="400"/>
              </a:spcAft>
              <a:buClr>
                <a:srgbClr val="840A4D"/>
              </a:buClr>
              <a:buSzPct val="115000"/>
              <a:buNone/>
            </a:pPr>
            <a:r>
              <a:rPr lang="en-US" sz="2000" b="1" dirty="0" smtClean="0">
                <a:solidFill>
                  <a:schemeClr val="bg1">
                    <a:lumMod val="50000"/>
                  </a:schemeClr>
                </a:solidFill>
              </a:rPr>
              <a:t>Regulation </a:t>
            </a:r>
            <a:r>
              <a:rPr lang="en-US" sz="2000" b="1" dirty="0">
                <a:solidFill>
                  <a:schemeClr val="bg1">
                    <a:lumMod val="50000"/>
                  </a:schemeClr>
                </a:solidFill>
              </a:rPr>
              <a:t>Section 20.2010-2T(a)(7)</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Statement Required on Form 706</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602328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Duly appointed executor or administrator of the estate</a:t>
            </a:r>
          </a:p>
          <a:p>
            <a:pPr marL="228600" indent="-228600">
              <a:spcBef>
                <a:spcPts val="200"/>
              </a:spcBef>
              <a:spcAft>
                <a:spcPts val="400"/>
              </a:spcAft>
              <a:buClr>
                <a:srgbClr val="840A4D"/>
              </a:buClr>
              <a:buSzPct val="115000"/>
            </a:pPr>
            <a:r>
              <a:rPr lang="en-US" sz="2000" dirty="0">
                <a:solidFill>
                  <a:schemeClr val="bg1">
                    <a:lumMod val="50000"/>
                  </a:schemeClr>
                </a:solidFill>
              </a:rPr>
              <a:t>If no duly appointed executor – a non-duly appointed executor in actual or constructive possession of any property of the decedent</a:t>
            </a:r>
          </a:p>
          <a:p>
            <a:pPr marL="228600" indent="-228600">
              <a:spcBef>
                <a:spcPts val="200"/>
              </a:spcBef>
              <a:spcAft>
                <a:spcPts val="400"/>
              </a:spcAft>
              <a:buClr>
                <a:srgbClr val="840A4D"/>
              </a:buClr>
              <a:buSzPct val="115000"/>
            </a:pPr>
            <a:r>
              <a:rPr lang="en-US" sz="2000" dirty="0">
                <a:solidFill>
                  <a:schemeClr val="bg1">
                    <a:lumMod val="50000"/>
                  </a:schemeClr>
                </a:solidFill>
              </a:rPr>
              <a:t>Portability election made by a non-appointed executor cannot be superseded by a contrary election by another non-appointed executor of the same estate</a:t>
            </a:r>
          </a:p>
          <a:p>
            <a:pPr marL="228600" indent="-228600">
              <a:spcBef>
                <a:spcPts val="200"/>
              </a:spcBef>
              <a:spcAft>
                <a:spcPts val="400"/>
              </a:spcAft>
              <a:buClr>
                <a:srgbClr val="840A4D"/>
              </a:buClr>
              <a:buSzPct val="115000"/>
            </a:pPr>
            <a:r>
              <a:rPr lang="en-US" sz="2000" dirty="0">
                <a:solidFill>
                  <a:schemeClr val="bg1">
                    <a:lumMod val="50000"/>
                  </a:schemeClr>
                </a:solidFill>
              </a:rPr>
              <a:t>What if executor and surviving spouse do not agree?</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840A4D"/>
                </a:solidFill>
                <a:latin typeface="Garamond" panose="02020404030301010803" pitchFamily="18" charset="0"/>
              </a:rPr>
              <a:t>Who is Permitted to Make (or opt-</a:t>
            </a:r>
            <a:r>
              <a:rPr lang="en-US" sz="2700" b="1" dirty="0" err="1">
                <a:solidFill>
                  <a:srgbClr val="840A4D"/>
                </a:solidFill>
                <a:latin typeface="Garamond" panose="02020404030301010803" pitchFamily="18" charset="0"/>
              </a:rPr>
              <a:t>out-of</a:t>
            </a:r>
            <a:r>
              <a:rPr lang="en-US" sz="2700" b="1" dirty="0">
                <a:solidFill>
                  <a:srgbClr val="840A4D"/>
                </a:solidFill>
                <a:latin typeface="Garamond" panose="02020404030301010803" pitchFamily="18" charset="0"/>
              </a:rPr>
              <a:t>) the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643847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No relief if estate was otherwise required to file Form 706</a:t>
            </a:r>
          </a:p>
          <a:p>
            <a:pPr marL="228600" indent="-228600">
              <a:spcBef>
                <a:spcPts val="200"/>
              </a:spcBef>
              <a:spcAft>
                <a:spcPts val="400"/>
              </a:spcAft>
              <a:buClr>
                <a:srgbClr val="840A4D"/>
              </a:buClr>
              <a:buSzPct val="115000"/>
            </a:pPr>
            <a:r>
              <a:rPr lang="en-US" sz="2000" dirty="0">
                <a:solidFill>
                  <a:schemeClr val="bg1">
                    <a:lumMod val="50000"/>
                  </a:schemeClr>
                </a:solidFill>
              </a:rPr>
              <a:t>If filing just to elect portability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Section 9100 relief may be available.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Treasury hesitating to make this relief permanent for fear of executors not making the election until after the surviving spouse’s death</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Late Elections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823595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t>
            </a:r>
            <a:r>
              <a:rPr lang="en-US" sz="2000" dirty="0" smtClean="0">
                <a:solidFill>
                  <a:schemeClr val="bg1">
                    <a:lumMod val="50000"/>
                  </a:schemeClr>
                </a:solidFill>
              </a:rPr>
              <a:t> </a:t>
            </a:r>
            <a:r>
              <a:rPr lang="en-US" sz="2000" dirty="0">
                <a:solidFill>
                  <a:schemeClr val="bg1">
                    <a:lumMod val="50000"/>
                  </a:schemeClr>
                </a:solidFill>
              </a:rPr>
              <a:t>the box – Form 706, Part 6, Section A</a:t>
            </a:r>
          </a:p>
          <a:p>
            <a:pPr marL="228600" indent="-228600">
              <a:spcBef>
                <a:spcPts val="200"/>
              </a:spcBef>
              <a:spcAft>
                <a:spcPts val="400"/>
              </a:spcAft>
              <a:buClr>
                <a:srgbClr val="840A4D"/>
              </a:buClr>
              <a:buSzPct val="115000"/>
            </a:pPr>
            <a:r>
              <a:rPr lang="en-US" sz="2000" dirty="0">
                <a:solidFill>
                  <a:schemeClr val="bg1">
                    <a:lumMod val="50000"/>
                  </a:schemeClr>
                </a:solidFill>
              </a:rPr>
              <a:t>Small estates that otherwise do not have to file Form 706, simply do not file anything</a:t>
            </a:r>
          </a:p>
          <a:p>
            <a:pPr marL="228600" indent="-228600">
              <a:spcBef>
                <a:spcPts val="200"/>
              </a:spcBef>
              <a:spcAft>
                <a:spcPts val="400"/>
              </a:spcAft>
              <a:buClr>
                <a:srgbClr val="840A4D"/>
              </a:buClr>
              <a:buSzPct val="115000"/>
            </a:pPr>
            <a:r>
              <a:rPr lang="en-US" sz="2000" dirty="0">
                <a:solidFill>
                  <a:schemeClr val="bg1">
                    <a:lumMod val="50000"/>
                  </a:schemeClr>
                </a:solidFill>
              </a:rPr>
              <a:t>If a return is otherwise required to be filed, the filing of a late Form 706 is considered opting-out of the portability election (Prop. Reg. Section 20.2010-2(a)(3)(ii))</a:t>
            </a:r>
          </a:p>
          <a:p>
            <a:pPr marL="228600" indent="-228600">
              <a:spcBef>
                <a:spcPts val="200"/>
              </a:spcBef>
              <a:spcAft>
                <a:spcPts val="400"/>
              </a:spcAft>
              <a:buClr>
                <a:srgbClr val="840A4D"/>
              </a:buClr>
              <a:buSzPct val="115000"/>
            </a:pPr>
            <a:r>
              <a:rPr lang="en-US" sz="2000" dirty="0">
                <a:solidFill>
                  <a:schemeClr val="bg1">
                    <a:lumMod val="50000"/>
                  </a:schemeClr>
                </a:solidFill>
              </a:rPr>
              <a:t>Hazards of not electing portability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Assets grow</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Some people actually win the lottery</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Opting Out of Portability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291235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402" y="-182472"/>
            <a:ext cx="5673898" cy="7040472"/>
          </a:xfrm>
          <a:prstGeom prst="rect">
            <a:avLst/>
          </a:prstGeom>
        </p:spPr>
      </p:pic>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496050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Most recently deceased person who was married to the surviving spouse at the time of that person’s death</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Identity as of day of taxable gift or the date of the surviving spouse’s death</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Re-marriage does not alter the designation of last deceased spouse. Surviving spouse can apply DSUE amount to future lifetime gifts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Apply DSUE first; then own BEA</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Multiple DSUE amounts</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Last Deceased Spouse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175671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Basis Consistency Rules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New Form 8971 Reporting Rules</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How Smaller Estates Will Be Affected By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125460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greenwood\Desktop\-ascot-park-hotel-invercargill-accommoda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9753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648075" y="420184"/>
            <a:ext cx="5591175" cy="4766661"/>
          </a:xfrm>
          <a:prstGeom prst="rect">
            <a:avLst/>
          </a:prstGeom>
        </p:spPr>
        <p:txBody>
          <a:bodyPr/>
          <a:lst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514600" indent="0">
              <a:buFont typeface="Wingdings 2" pitchFamily="18" charset="2"/>
              <a:buNone/>
            </a:pPr>
            <a:endParaRPr lang="en-US" sz="3000" dirty="0" smtClean="0">
              <a:latin typeface="Arial" pitchFamily="-64" charset="0"/>
              <a:ea typeface="ＭＳ Ｐゴシック" pitchFamily="-64" charset="-128"/>
            </a:endParaRPr>
          </a:p>
          <a:p>
            <a:pPr marL="2514600" indent="0">
              <a:buFont typeface="Wingdings 2" pitchFamily="18" charset="2"/>
              <a:buNone/>
            </a:pPr>
            <a:endParaRPr lang="en-US" sz="3000" dirty="0" smtClean="0">
              <a:latin typeface="Arial" pitchFamily="-64" charset="0"/>
              <a:ea typeface="ＭＳ Ｐゴシック" pitchFamily="-64" charset="-128"/>
            </a:endParaRPr>
          </a:p>
          <a:p>
            <a:pPr marL="1143000" indent="0">
              <a:buFont typeface="Wingdings 2" pitchFamily="18" charset="2"/>
              <a:buNone/>
            </a:pPr>
            <a:r>
              <a:rPr lang="en-US" sz="4000" dirty="0" smtClean="0">
                <a:solidFill>
                  <a:schemeClr val="bg1"/>
                </a:solidFill>
                <a:latin typeface="+mj-lt"/>
                <a:ea typeface="ＭＳ Ｐゴシック" pitchFamily="-64" charset="-128"/>
              </a:rPr>
              <a:t>  DSUE v. CST</a:t>
            </a:r>
          </a:p>
          <a:p>
            <a:pPr marL="2286000" indent="0">
              <a:buFont typeface="Wingdings 2" pitchFamily="18" charset="2"/>
              <a:buNone/>
            </a:pPr>
            <a:r>
              <a:rPr lang="en-US" sz="4000" dirty="0" smtClean="0">
                <a:solidFill>
                  <a:schemeClr val="bg1"/>
                </a:solidFill>
                <a:latin typeface="+mj-lt"/>
                <a:ea typeface="ＭＳ Ｐゴシック" pitchFamily="-64" charset="-128"/>
              </a:rPr>
              <a:t>  or</a:t>
            </a:r>
          </a:p>
          <a:p>
            <a:pPr marL="0" indent="0">
              <a:buFont typeface="Wingdings 2" pitchFamily="18" charset="2"/>
              <a:buNone/>
            </a:pPr>
            <a:r>
              <a:rPr lang="en-US" sz="4000" dirty="0" smtClean="0">
                <a:solidFill>
                  <a:schemeClr val="bg1"/>
                </a:solidFill>
                <a:latin typeface="+mj-lt"/>
                <a:ea typeface="ＭＳ Ｐゴシック" pitchFamily="-64" charset="-128"/>
              </a:rPr>
              <a:t>  Income Tax v. Estate Tax</a:t>
            </a:r>
          </a:p>
        </p:txBody>
      </p:sp>
      <p:sp>
        <p:nvSpPr>
          <p:cNvPr id="4" name="TextBox 2"/>
          <p:cNvSpPr txBox="1"/>
          <p:nvPr/>
        </p:nvSpPr>
        <p:spPr>
          <a:xfrm>
            <a:off x="6502400" y="6576219"/>
            <a:ext cx="26670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chemeClr val="bg1"/>
                </a:solidFill>
                <a:latin typeface="+mj-lt"/>
              </a:rPr>
              <a:t>Copyright © 2016 </a:t>
            </a:r>
            <a:r>
              <a:rPr lang="en-US" sz="1000" i="1" dirty="0" err="1">
                <a:solidFill>
                  <a:schemeClr val="bg1"/>
                </a:solidFill>
                <a:latin typeface="+mj-lt"/>
              </a:rPr>
              <a:t>Belfint</a:t>
            </a:r>
            <a:r>
              <a:rPr lang="en-US" sz="1000" i="1" dirty="0">
                <a:solidFill>
                  <a:schemeClr val="bg1"/>
                </a:solidFill>
                <a:latin typeface="+mj-lt"/>
              </a:rPr>
              <a:t>, Lyons &amp; Shuman, P.A.</a:t>
            </a:r>
            <a:endParaRPr lang="en-US" sz="1000" dirty="0">
              <a:solidFill>
                <a:schemeClr val="bg1"/>
              </a:solidFill>
              <a:latin typeface="+mj-lt"/>
            </a:endParaRPr>
          </a:p>
        </p:txBody>
      </p:sp>
    </p:spTree>
    <p:extLst>
      <p:ext uri="{BB962C8B-B14F-4D97-AF65-F5344CB8AC3E}">
        <p14:creationId xmlns:p14="http://schemas.microsoft.com/office/powerpoint/2010/main" val="3619723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Highest Estate Tax Rate is 40%</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Highest Marginal Personal rate is 39.6%</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New 3.8% surtax</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State income tax</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Since most taxpayers will not be subject to the estate tax, more focus needs to be on the income tax aspects</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Planning on an asset-by-asset basis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“BASIS” planning is the new normal</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Best assets to have in your estate (i.e. Roth IRA, tax-exempt bonds)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Worse assets to have in your estate </a:t>
            </a:r>
            <a:br>
              <a:rPr lang="en-US" sz="1600" dirty="0">
                <a:solidFill>
                  <a:schemeClr val="bg1">
                    <a:lumMod val="50000"/>
                  </a:schemeClr>
                </a:solidFill>
                <a:sym typeface="Wingdings"/>
              </a:rPr>
            </a:br>
            <a:r>
              <a:rPr lang="en-US" sz="1600" dirty="0">
                <a:solidFill>
                  <a:schemeClr val="bg1">
                    <a:lumMod val="50000"/>
                  </a:schemeClr>
                </a:solidFill>
                <a:sym typeface="Wingdings"/>
              </a:rPr>
              <a:t>(i.e. traditional IRA)</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Need to consider the tax implications to the beneficiaries</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May drive which assets to spend down first</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Estate Tax vs. Income Tax Planning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638743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Use of trust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To provide income annually for life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To provide principal distributions for health, maintenance, support and welfare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To protect assets from creditors and future spouses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Prior wills/trusts may provide that “credit-shelter” trust be funded up to the estate tax exclusion amount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Unintended consequences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Should re-visit provisions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Will not provide a second basis step-up as opposed to electing portability</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QTIP – discussed later in outline</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Providing for Surviving Spouse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726887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Fewer are subject to the Federal Estate Tax since the exemption is so high</a:t>
            </a:r>
          </a:p>
          <a:p>
            <a:pPr marL="228600" indent="-228600">
              <a:spcBef>
                <a:spcPts val="200"/>
              </a:spcBef>
              <a:spcAft>
                <a:spcPts val="400"/>
              </a:spcAft>
              <a:buClr>
                <a:srgbClr val="840A4D"/>
              </a:buClr>
              <a:buSzPct val="115000"/>
            </a:pPr>
            <a:r>
              <a:rPr lang="en-US" sz="2000" dirty="0">
                <a:solidFill>
                  <a:schemeClr val="bg1">
                    <a:lumMod val="50000"/>
                  </a:schemeClr>
                </a:solidFill>
              </a:rPr>
              <a:t>Many states (i.e. Delaware) follow the Federal rules, thus eliminating any state death tax</a:t>
            </a:r>
          </a:p>
          <a:p>
            <a:pPr marL="0" indent="0">
              <a:spcBef>
                <a:spcPts val="200"/>
              </a:spcBef>
              <a:spcAft>
                <a:spcPts val="400"/>
              </a:spcAft>
              <a:buClr>
                <a:srgbClr val="840A4D"/>
              </a:buClr>
              <a:buSzPct val="115000"/>
              <a:buNone/>
            </a:pPr>
            <a:r>
              <a:rPr lang="en-US" sz="2000" dirty="0">
                <a:solidFill>
                  <a:schemeClr val="bg1">
                    <a:lumMod val="50000"/>
                  </a:schemeClr>
                </a:solidFill>
              </a:rPr>
              <a:t>However . . . </a:t>
            </a:r>
          </a:p>
          <a:p>
            <a:pPr marL="0" indent="-228600">
              <a:spcBef>
                <a:spcPts val="200"/>
              </a:spcBef>
              <a:spcAft>
                <a:spcPts val="400"/>
              </a:spcAft>
              <a:buClr>
                <a:srgbClr val="840A4D"/>
              </a:buClr>
              <a:buSzPct val="115000"/>
            </a:pPr>
            <a:r>
              <a:rPr lang="en-US" sz="2000" dirty="0">
                <a:solidFill>
                  <a:schemeClr val="bg1">
                    <a:lumMod val="50000"/>
                  </a:schemeClr>
                </a:solidFill>
              </a:rPr>
              <a:t>Non-taxable estates today may become taxable in the future</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Assets grow (naturally or by inheritance)</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Laws change</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Some people actually win the lottery</a:t>
            </a:r>
          </a:p>
          <a:p>
            <a:pPr marL="228600" indent="-228600">
              <a:spcBef>
                <a:spcPts val="200"/>
              </a:spcBef>
              <a:spcAft>
                <a:spcPts val="400"/>
              </a:spcAft>
              <a:buClr>
                <a:srgbClr val="840A4D"/>
              </a:buClr>
              <a:buSzPct val="115000"/>
            </a:pPr>
            <a:r>
              <a:rPr lang="en-US" sz="2000" dirty="0">
                <a:solidFill>
                  <a:schemeClr val="bg1">
                    <a:lumMod val="50000"/>
                  </a:schemeClr>
                </a:solidFill>
              </a:rPr>
              <a:t>As time passes and life events occur, most estate plans become hopelessly out of date</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840A4D"/>
                </a:solidFill>
                <a:latin typeface="Garamond" panose="02020404030301010803" pitchFamily="18" charset="0"/>
              </a:rPr>
              <a:t>Taxpayers Are Re-Thinking </a:t>
            </a:r>
            <a:r>
              <a:rPr lang="en-US" sz="2700" b="1" dirty="0" smtClean="0">
                <a:solidFill>
                  <a:srgbClr val="840A4D"/>
                </a:solidFill>
                <a:latin typeface="Garamond" panose="02020404030301010803" pitchFamily="18" charset="0"/>
              </a:rPr>
              <a:t>the Need </a:t>
            </a:r>
            <a:r>
              <a:rPr lang="en-US" sz="2700" b="1" dirty="0">
                <a:solidFill>
                  <a:srgbClr val="840A4D"/>
                </a:solidFill>
                <a:latin typeface="Garamond" panose="02020404030301010803" pitchFamily="18" charset="0"/>
              </a:rPr>
              <a:t>for Planning</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41543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Asset protection (generally not available using DSUE)</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Appreciation exempt from surviving spouse’s estate </a:t>
            </a:r>
            <a:br>
              <a:rPr lang="en-US" sz="2000" dirty="0">
                <a:solidFill>
                  <a:schemeClr val="bg1">
                    <a:lumMod val="50000"/>
                  </a:schemeClr>
                </a:solidFill>
                <a:latin typeface="Calibri" pitchFamily="34" charset="0"/>
                <a:cs typeface="Calibri" pitchFamily="34" charset="0"/>
                <a:sym typeface="Wingdings"/>
              </a:rPr>
            </a:br>
            <a:r>
              <a:rPr lang="en-US" sz="2000" dirty="0">
                <a:solidFill>
                  <a:schemeClr val="bg1">
                    <a:lumMod val="50000"/>
                  </a:schemeClr>
                </a:solidFill>
                <a:latin typeface="Calibri" pitchFamily="34" charset="0"/>
                <a:cs typeface="Calibri" pitchFamily="34" charset="0"/>
                <a:sym typeface="Wingdings"/>
              </a:rPr>
              <a:t>(but no step-up)</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GST protection</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Advantages of CST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descr="http://www.chan-naylor.com.au/uploads/62378/ufiles/istock_000005125394xsmallhouse_in_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61770"/>
            <a:ext cx="4092820" cy="316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48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Get a second basis step-up at surviving spouse’s death</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Ultimate Federal and state capital gains tax savings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Lower administrative expenses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Allows for spousal rollover of IRA/retirement plan assets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Allows for stretch IRA for non-spousal beneficiaries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Control/GPA (limited for retirement plan assets)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Income subject to individual tax brackets, not condensed trust brackets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Could save/avoid NII tax for same reason</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Advantages of DSUE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630381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No estate tax inclusion at first death</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Included in surviving spouse’s taxable estate</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Assets get a second step-up</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Control-keeps assets in family </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General asset protection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Can get GST protection with a reverse QTIP election</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r>
              <a:rPr lang="en-US" sz="2000" dirty="0">
                <a:solidFill>
                  <a:schemeClr val="bg1">
                    <a:lumMod val="50000"/>
                  </a:schemeClr>
                </a:solidFill>
                <a:latin typeface="Calibri" pitchFamily="34" charset="0"/>
                <a:cs typeface="Calibri" pitchFamily="34" charset="0"/>
                <a:sym typeface="Wingdings"/>
              </a:rPr>
              <a:t>T.D. 9725 – Treasury and IRS intend to provide guidance . . . </a:t>
            </a:r>
          </a:p>
          <a:p>
            <a:pPr marL="0" indent="0">
              <a:spcBef>
                <a:spcPts val="200"/>
              </a:spcBef>
              <a:spcAft>
                <a:spcPts val="400"/>
              </a:spcAft>
              <a:buClr>
                <a:srgbClr val="840A4D"/>
              </a:buClr>
              <a:buSzPct val="115000"/>
              <a:buNone/>
            </a:pPr>
            <a:r>
              <a:rPr lang="en-US" sz="2000" dirty="0">
                <a:solidFill>
                  <a:schemeClr val="bg1">
                    <a:lumMod val="50000"/>
                  </a:schemeClr>
                </a:solidFill>
                <a:latin typeface="Calibri" pitchFamily="34" charset="0"/>
                <a:cs typeface="Calibri" pitchFamily="34" charset="0"/>
                <a:sym typeface="Wingdings"/>
              </a:rPr>
              <a:t>Whether a QTIP election made under Section 2056(b)(7) may be disregarded and treated as null and void when an executor has elected portability of the DSUE amount under Section 2010(c)(5)(A). Also, see Rev. Proc. 2001-38.</a:t>
            </a: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Using a QTIP Trust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506386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Each spouse owns half the property</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DSUE is not as much of an issue</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Community Property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4" descr="https://www.mydivorcepapers.com/blog/wp-content/uploads/2012/09/community-prop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09084"/>
            <a:ext cx="4801247"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7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DSUE (portability) is a federal concept</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States have not yet adopted portability election statutes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May need to be creative in states where estate exclusion is less than the Federal amount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NJ - $675,000</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MD - $1,500,000 in 2015 (will match federal </a:t>
            </a:r>
            <a:br>
              <a:rPr lang="en-US" sz="1800" dirty="0">
                <a:solidFill>
                  <a:schemeClr val="bg1">
                    <a:lumMod val="50000"/>
                  </a:schemeClr>
                </a:solidFill>
                <a:sym typeface="Wingdings"/>
              </a:rPr>
            </a:br>
            <a:r>
              <a:rPr lang="en-US" sz="1800" dirty="0">
                <a:solidFill>
                  <a:schemeClr val="bg1">
                    <a:lumMod val="50000"/>
                  </a:schemeClr>
                </a:solidFill>
                <a:sym typeface="Wingdings"/>
              </a:rPr>
              <a:t>amount by 2019)</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PA - $0</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Use of CST to protect assets up to state exclusion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Use of Marital Trust followed by gift to children’s trust by surviving spouse (could have limited benefits in states such as CT and PA)</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State Death Taxes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368849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Allows for marital deduction for bequeathed property passing to a surviving spouse who is not a U.S. Citizen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Estate tax is generally imposed under Section 2056A when distributions are made from the trust</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If DSUE amount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Executor determines a preliminary DSUE amount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Decreases as Section 2056A distributions are made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Not available to the surviving spouse against tax on lifetime gifts since final determination of DSUE is postponed until death of surviving spouse or termination of QDOT</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Qualified Domestic Trust (QDOT)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633149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Autofit/>
          </a:bodyPr>
          <a:lstStyle/>
          <a:p>
            <a:pPr marL="228600" indent="-228600">
              <a:spcBef>
                <a:spcPts val="200"/>
              </a:spcBef>
              <a:spcAft>
                <a:spcPts val="400"/>
              </a:spcAft>
              <a:buClr>
                <a:srgbClr val="840A4D"/>
              </a:buClr>
              <a:buSzPct val="115000"/>
            </a:pPr>
            <a:r>
              <a:rPr lang="en-US" sz="1500" dirty="0">
                <a:solidFill>
                  <a:schemeClr val="bg1">
                    <a:lumMod val="50000"/>
                  </a:schemeClr>
                </a:solidFill>
                <a:latin typeface="Calibri" pitchFamily="34" charset="0"/>
                <a:cs typeface="Calibri" pitchFamily="34" charset="0"/>
                <a:sym typeface="Wingdings"/>
              </a:rPr>
              <a:t>Portability</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500" dirty="0">
                <a:solidFill>
                  <a:schemeClr val="bg1">
                    <a:lumMod val="50000"/>
                  </a:schemeClr>
                </a:solidFill>
                <a:sym typeface="Wingdings"/>
              </a:rPr>
              <a:t>Reduces need to “equalize” estates </a:t>
            </a:r>
          </a:p>
          <a:p>
            <a:pPr marL="228600" indent="-228600">
              <a:spcBef>
                <a:spcPts val="200"/>
              </a:spcBef>
              <a:spcAft>
                <a:spcPts val="400"/>
              </a:spcAft>
              <a:buClr>
                <a:srgbClr val="840A4D"/>
              </a:buClr>
              <a:buSzPct val="115000"/>
            </a:pPr>
            <a:r>
              <a:rPr lang="en-US" sz="1500" dirty="0">
                <a:solidFill>
                  <a:schemeClr val="bg1">
                    <a:lumMod val="50000"/>
                  </a:schemeClr>
                </a:solidFill>
                <a:latin typeface="Calibri" pitchFamily="34" charset="0"/>
                <a:cs typeface="Calibri" pitchFamily="34" charset="0"/>
                <a:sym typeface="Wingdings"/>
              </a:rPr>
              <a:t>May need to revisit older documents</a:t>
            </a:r>
          </a:p>
          <a:p>
            <a:pPr marL="228600" indent="-228600">
              <a:spcBef>
                <a:spcPts val="200"/>
              </a:spcBef>
              <a:spcAft>
                <a:spcPts val="400"/>
              </a:spcAft>
              <a:buClr>
                <a:srgbClr val="840A4D"/>
              </a:buClr>
              <a:buSzPct val="115000"/>
            </a:pPr>
            <a:r>
              <a:rPr lang="en-US" sz="1500" dirty="0">
                <a:solidFill>
                  <a:schemeClr val="bg1">
                    <a:lumMod val="50000"/>
                  </a:schemeClr>
                </a:solidFill>
                <a:latin typeface="Calibri" pitchFamily="34" charset="0"/>
                <a:cs typeface="Calibri" pitchFamily="34" charset="0"/>
                <a:sym typeface="Wingdings"/>
              </a:rPr>
              <a:t>Use of credit shelter trust for clients living in states that do not recognize portability or have a lower estate exemption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500" dirty="0">
                <a:solidFill>
                  <a:schemeClr val="bg1">
                    <a:lumMod val="50000"/>
                  </a:schemeClr>
                </a:solidFill>
                <a:sym typeface="Wingdings"/>
              </a:rPr>
              <a:t>Must file Form 706 (Estate Tax Return) to elect portability, even if no return is otherwise needed</a:t>
            </a:r>
          </a:p>
          <a:p>
            <a:pPr marL="1146175" lvl="3">
              <a:spcBef>
                <a:spcPts val="200"/>
              </a:spcBef>
              <a:spcAft>
                <a:spcPts val="400"/>
              </a:spcAft>
              <a:buClr>
                <a:srgbClr val="840A4D"/>
              </a:buClr>
              <a:buSzPct val="80000"/>
              <a:buFont typeface="Wingdings" panose="05000000000000000000" pitchFamily="2" charset="2"/>
              <a:buChar char="§"/>
            </a:pPr>
            <a:r>
              <a:rPr lang="en-US" sz="1500" dirty="0">
                <a:solidFill>
                  <a:schemeClr val="bg1">
                    <a:lumMod val="50000"/>
                  </a:schemeClr>
                </a:solidFill>
                <a:sym typeface="Wingdings"/>
              </a:rPr>
              <a:t>Must be on a timely filed return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500" dirty="0">
                <a:solidFill>
                  <a:schemeClr val="bg1">
                    <a:lumMod val="50000"/>
                  </a:schemeClr>
                </a:solidFill>
                <a:sym typeface="Wingdings"/>
              </a:rPr>
              <a:t>DSUE amount not indexed for inflation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500" dirty="0">
                <a:solidFill>
                  <a:schemeClr val="bg1">
                    <a:lumMod val="50000"/>
                  </a:schemeClr>
                </a:solidFill>
                <a:sym typeface="Wingdings"/>
              </a:rPr>
              <a:t>Provides a second basis step-up opportunity</a:t>
            </a:r>
          </a:p>
          <a:p>
            <a:pPr marL="228600" indent="-228600">
              <a:spcBef>
                <a:spcPts val="200"/>
              </a:spcBef>
              <a:spcAft>
                <a:spcPts val="400"/>
              </a:spcAft>
              <a:buClr>
                <a:srgbClr val="840A4D"/>
              </a:buClr>
              <a:buSzPct val="115000"/>
            </a:pPr>
            <a:r>
              <a:rPr lang="en-US" sz="1500" dirty="0">
                <a:solidFill>
                  <a:schemeClr val="bg1">
                    <a:lumMod val="50000"/>
                  </a:schemeClr>
                </a:solidFill>
                <a:latin typeface="Calibri" pitchFamily="34" charset="0"/>
                <a:cs typeface="Calibri" pitchFamily="34" charset="0"/>
                <a:sym typeface="Wingdings"/>
              </a:rPr>
              <a:t>EE/E Bonds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500" dirty="0">
                <a:solidFill>
                  <a:schemeClr val="bg1">
                    <a:lumMod val="50000"/>
                  </a:schemeClr>
                </a:solidFill>
                <a:sym typeface="Wingdings"/>
              </a:rPr>
              <a:t>Can elect to report accrued but unreported bond interest through date of death on final 1040</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500" dirty="0">
                <a:solidFill>
                  <a:schemeClr val="bg1">
                    <a:lumMod val="50000"/>
                  </a:schemeClr>
                </a:solidFill>
                <a:sym typeface="Wingdings"/>
              </a:rPr>
              <a:t>Future interest reported by beneficiaries</a:t>
            </a:r>
          </a:p>
          <a:p>
            <a:pPr marL="228600" indent="-228600">
              <a:spcBef>
                <a:spcPts val="200"/>
              </a:spcBef>
              <a:spcAft>
                <a:spcPts val="400"/>
              </a:spcAft>
              <a:buClr>
                <a:srgbClr val="840A4D"/>
              </a:buClr>
              <a:buSzPct val="115000"/>
            </a:pPr>
            <a:endParaRPr lang="en-US" sz="16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1600" dirty="0" smtClean="0">
              <a:solidFill>
                <a:schemeClr val="bg1">
                  <a:lumMod val="50000"/>
                </a:schemeClr>
              </a:solidFill>
            </a:endParaRPr>
          </a:p>
          <a:p>
            <a:pPr marL="457200" lvl="1" indent="0">
              <a:buClr>
                <a:srgbClr val="840A4D"/>
              </a:buClr>
              <a:buNone/>
            </a:pPr>
            <a:endParaRPr lang="en-US" sz="1600"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Post-Mortem Elections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4274058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QTIP election – for the second family</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Provides income for second spouse for life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Remainder goes to children from first marriage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Value of trusts includable in second spouse’s estate</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Fiscal Year of Estate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Calendar</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Fiscal - no later than last day of month preceding month of death</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Post-Mortem Elections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50806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Section 645 election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Allows calendar year revocable trust to file as part of estate’s fiscal year</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Can defer income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Saves administrative fees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Limited life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Made with timely filed return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Disclaimers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GSTT</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Post-Mortem Elections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51624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$14,000 per </a:t>
            </a:r>
            <a:r>
              <a:rPr lang="en-US" sz="2000" dirty="0" err="1">
                <a:solidFill>
                  <a:schemeClr val="bg1">
                    <a:lumMod val="50000"/>
                  </a:schemeClr>
                </a:solidFill>
                <a:latin typeface="Calibri" pitchFamily="34" charset="0"/>
                <a:cs typeface="Calibri" pitchFamily="34" charset="0"/>
                <a:sym typeface="Wingdings"/>
              </a:rPr>
              <a:t>donee</a:t>
            </a:r>
            <a:r>
              <a:rPr lang="en-US" sz="2000" dirty="0">
                <a:solidFill>
                  <a:schemeClr val="bg1">
                    <a:lumMod val="50000"/>
                  </a:schemeClr>
                </a:solidFill>
                <a:latin typeface="Calibri" pitchFamily="34" charset="0"/>
                <a:cs typeface="Calibri" pitchFamily="34" charset="0"/>
                <a:sym typeface="Wingdings"/>
              </a:rPr>
              <a:t> in 2016</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Lifetime exclusion now linked to estate exclusion </a:t>
            </a:r>
            <a:br>
              <a:rPr lang="en-US" sz="2000" dirty="0">
                <a:solidFill>
                  <a:schemeClr val="bg1">
                    <a:lumMod val="50000"/>
                  </a:schemeClr>
                </a:solidFill>
                <a:latin typeface="Calibri" pitchFamily="34" charset="0"/>
                <a:cs typeface="Calibri" pitchFamily="34" charset="0"/>
                <a:sym typeface="Wingdings"/>
              </a:rPr>
            </a:br>
            <a:r>
              <a:rPr lang="en-US" sz="2000" dirty="0">
                <a:solidFill>
                  <a:schemeClr val="bg1">
                    <a:lumMod val="50000"/>
                  </a:schemeClr>
                </a:solidFill>
                <a:latin typeface="Calibri" pitchFamily="34" charset="0"/>
                <a:cs typeface="Calibri" pitchFamily="34" charset="0"/>
                <a:sym typeface="Wingdings"/>
              </a:rPr>
              <a:t>($5.45 million in 2016)</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Direct payment of medical and education expenses to provider avoids ALL gift tax implications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Making gifts in excess of annual exclusion amount may still have benefits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State issues in PA –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Inheritance tax is still an issue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Gifts within 1 year of death are pulled back into estate</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Consider the non-tax reasons for making gifts</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Annual Gifts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786532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1430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3400" y="1396879"/>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If there are no taxes due, what is the need for planning?</a:t>
            </a:r>
          </a:p>
          <a:p>
            <a:pPr marL="228600" indent="-228600">
              <a:spcBef>
                <a:spcPts val="200"/>
              </a:spcBef>
              <a:spcAft>
                <a:spcPts val="400"/>
              </a:spcAft>
              <a:buClr>
                <a:srgbClr val="840A4D"/>
              </a:buClr>
              <a:buSzPct val="115000"/>
            </a:pPr>
            <a:r>
              <a:rPr lang="en-US" sz="2000" dirty="0">
                <a:solidFill>
                  <a:schemeClr val="bg1">
                    <a:lumMod val="50000"/>
                  </a:schemeClr>
                </a:solidFill>
              </a:rPr>
              <a:t>I’m too young</a:t>
            </a:r>
          </a:p>
          <a:p>
            <a:pPr marL="228600" indent="-228600">
              <a:spcBef>
                <a:spcPts val="200"/>
              </a:spcBef>
              <a:spcAft>
                <a:spcPts val="400"/>
              </a:spcAft>
              <a:buClr>
                <a:srgbClr val="840A4D"/>
              </a:buClr>
              <a:buSzPct val="115000"/>
            </a:pPr>
            <a:r>
              <a:rPr lang="en-US" sz="2000" dirty="0">
                <a:solidFill>
                  <a:schemeClr val="bg1">
                    <a:lumMod val="50000"/>
                  </a:schemeClr>
                </a:solidFill>
              </a:rPr>
              <a:t>All of my property is jointly held with my spouse</a:t>
            </a:r>
          </a:p>
          <a:p>
            <a:pPr marL="228600" indent="-228600">
              <a:spcBef>
                <a:spcPts val="200"/>
              </a:spcBef>
              <a:spcAft>
                <a:spcPts val="400"/>
              </a:spcAft>
              <a:buClr>
                <a:srgbClr val="840A4D"/>
              </a:buClr>
              <a:buSzPct val="115000"/>
            </a:pPr>
            <a:r>
              <a:rPr lang="en-US" sz="2000" dirty="0">
                <a:solidFill>
                  <a:schemeClr val="bg1">
                    <a:lumMod val="50000"/>
                  </a:schemeClr>
                </a:solidFill>
              </a:rPr>
              <a:t>Estate planning is only for the rich folks</a:t>
            </a:r>
          </a:p>
          <a:p>
            <a:pPr marL="228600" indent="-228600">
              <a:spcBef>
                <a:spcPts val="200"/>
              </a:spcBef>
              <a:spcAft>
                <a:spcPts val="400"/>
              </a:spcAft>
              <a:buClr>
                <a:srgbClr val="840A4D"/>
              </a:buClr>
              <a:buSzPct val="115000"/>
            </a:pPr>
            <a:r>
              <a:rPr lang="en-US" sz="2000" dirty="0">
                <a:solidFill>
                  <a:schemeClr val="bg1">
                    <a:lumMod val="50000"/>
                  </a:schemeClr>
                </a:solidFill>
              </a:rPr>
              <a:t>It’s too expensive</a:t>
            </a:r>
          </a:p>
          <a:p>
            <a:pPr marL="228600" indent="-228600">
              <a:spcBef>
                <a:spcPts val="200"/>
              </a:spcBef>
              <a:spcAft>
                <a:spcPts val="400"/>
              </a:spcAft>
              <a:buClr>
                <a:srgbClr val="840A4D"/>
              </a:buClr>
              <a:buSzPct val="115000"/>
            </a:pPr>
            <a:r>
              <a:rPr lang="en-US" sz="2000" dirty="0">
                <a:solidFill>
                  <a:schemeClr val="bg1">
                    <a:lumMod val="50000"/>
                  </a:schemeClr>
                </a:solidFill>
              </a:rPr>
              <a:t>We had our wills drawn up when we were married (probably more than 15 or 20 years ago!)</a:t>
            </a:r>
          </a:p>
          <a:p>
            <a:pPr marL="228600" indent="-228600">
              <a:spcBef>
                <a:spcPts val="200"/>
              </a:spcBef>
              <a:spcAft>
                <a:spcPts val="400"/>
              </a:spcAft>
              <a:buClr>
                <a:srgbClr val="840A4D"/>
              </a:buClr>
              <a:buSzPct val="115000"/>
            </a:pPr>
            <a:r>
              <a:rPr lang="en-US" sz="2000" dirty="0">
                <a:solidFill>
                  <a:schemeClr val="bg1">
                    <a:lumMod val="50000"/>
                  </a:schemeClr>
                </a:solidFill>
              </a:rPr>
              <a:t>I don’t want to think about it</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a:solidFill>
                  <a:srgbClr val="840A4D"/>
                </a:solidFill>
                <a:latin typeface="Garamond" panose="02020404030301010803" pitchFamily="18" charset="0"/>
              </a:rPr>
              <a:t>Excuses We Hear Why Clients Don’t Think They </a:t>
            </a:r>
            <a:endParaRPr lang="en-US" sz="2600" b="1" dirty="0" smtClean="0">
              <a:solidFill>
                <a:srgbClr val="840A4D"/>
              </a:solidFill>
              <a:latin typeface="Garamond" panose="02020404030301010803" pitchFamily="18" charset="0"/>
            </a:endParaRPr>
          </a:p>
          <a:p>
            <a:pPr algn="l"/>
            <a:r>
              <a:rPr lang="en-US" sz="2600" b="1" dirty="0" smtClean="0">
                <a:solidFill>
                  <a:srgbClr val="840A4D"/>
                </a:solidFill>
                <a:latin typeface="Garamond" panose="02020404030301010803" pitchFamily="18" charset="0"/>
              </a:rPr>
              <a:t>Need </a:t>
            </a:r>
            <a:r>
              <a:rPr lang="en-US" sz="2600" b="1" dirty="0">
                <a:solidFill>
                  <a:srgbClr val="840A4D"/>
                </a:solidFill>
                <a:latin typeface="Garamond" panose="02020404030301010803" pitchFamily="18" charset="0"/>
              </a:rPr>
              <a:t>To Plan: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398193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0668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Carryover basis of gift vs. basis step-up at death will be a case-by-case consideration</a:t>
            </a:r>
          </a:p>
          <a:p>
            <a:pPr marL="228600" indent="-228600">
              <a:spcBef>
                <a:spcPts val="200"/>
              </a:spcBef>
              <a:spcAft>
                <a:spcPts val="400"/>
              </a:spcAft>
              <a:buClr>
                <a:srgbClr val="840A4D"/>
              </a:buClr>
              <a:buSzPct val="115000"/>
            </a:pPr>
            <a:r>
              <a:rPr lang="en-US" sz="2000" dirty="0" err="1">
                <a:solidFill>
                  <a:schemeClr val="bg1">
                    <a:lumMod val="50000"/>
                  </a:schemeClr>
                </a:solidFill>
                <a:latin typeface="Calibri" pitchFamily="34" charset="0"/>
                <a:cs typeface="Calibri" pitchFamily="34" charset="0"/>
                <a:sym typeface="Wingdings"/>
              </a:rPr>
              <a:t>Donee</a:t>
            </a:r>
            <a:r>
              <a:rPr lang="en-US" sz="2000" dirty="0">
                <a:solidFill>
                  <a:schemeClr val="bg1">
                    <a:lumMod val="50000"/>
                  </a:schemeClr>
                </a:solidFill>
                <a:latin typeface="Calibri" pitchFamily="34" charset="0"/>
                <a:cs typeface="Calibri" pitchFamily="34" charset="0"/>
                <a:sym typeface="Wingdings"/>
              </a:rPr>
              <a:t> gets donor’s cost basis and holding period associated with gifted property</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Sale by </a:t>
            </a:r>
            <a:r>
              <a:rPr lang="en-US" sz="2000" dirty="0" err="1">
                <a:solidFill>
                  <a:schemeClr val="bg1">
                    <a:lumMod val="50000"/>
                  </a:schemeClr>
                </a:solidFill>
                <a:latin typeface="Calibri" pitchFamily="34" charset="0"/>
                <a:cs typeface="Calibri" pitchFamily="34" charset="0"/>
                <a:sym typeface="Wingdings"/>
              </a:rPr>
              <a:t>donee</a:t>
            </a:r>
            <a:r>
              <a:rPr lang="en-US" sz="2000" dirty="0">
                <a:solidFill>
                  <a:schemeClr val="bg1">
                    <a:lumMod val="50000"/>
                  </a:schemeClr>
                </a:solidFill>
                <a:latin typeface="Calibri" pitchFamily="34" charset="0"/>
                <a:cs typeface="Calibri" pitchFamily="34" charset="0"/>
                <a:sym typeface="Wingdings"/>
              </a:rPr>
              <a:t> will generally produce capital gain, taxed at 0% 15%, 20%</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Be mindful of Section 1411 Surtax of 3.8%</a:t>
            </a:r>
          </a:p>
          <a:p>
            <a:pPr marL="228600" indent="-228600">
              <a:spcBef>
                <a:spcPts val="200"/>
              </a:spcBef>
              <a:spcAft>
                <a:spcPts val="400"/>
              </a:spcAft>
              <a:buClr>
                <a:srgbClr val="840A4D"/>
              </a:buClr>
              <a:buSzPct val="115000"/>
            </a:pPr>
            <a:r>
              <a:rPr lang="en-US" sz="2000" dirty="0" err="1">
                <a:solidFill>
                  <a:schemeClr val="bg1">
                    <a:lumMod val="50000"/>
                  </a:schemeClr>
                </a:solidFill>
                <a:latin typeface="Calibri" pitchFamily="34" charset="0"/>
                <a:cs typeface="Calibri" pitchFamily="34" charset="0"/>
                <a:sym typeface="Wingdings"/>
              </a:rPr>
              <a:t>Donee</a:t>
            </a:r>
            <a:r>
              <a:rPr lang="en-US" sz="2000" dirty="0">
                <a:solidFill>
                  <a:schemeClr val="bg1">
                    <a:lumMod val="50000"/>
                  </a:schemeClr>
                </a:solidFill>
                <a:latin typeface="Calibri" pitchFamily="34" charset="0"/>
                <a:cs typeface="Calibri" pitchFamily="34" charset="0"/>
                <a:sym typeface="Wingdings"/>
              </a:rPr>
              <a:t> could be hit with recapture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Taxed at 25% (Unrecaptured Sec. 1250)</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Ordinary tax rates</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a:solidFill>
                  <a:srgbClr val="840A4D"/>
                </a:solidFill>
                <a:latin typeface="Garamond" panose="02020404030301010803" pitchFamily="18" charset="0"/>
              </a:rPr>
              <a:t>Income Tax Considerations for Making Annual Gifts of Appreciated Property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361057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Discounts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Full basis step-up at death may be a better deal if estate is not taxable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Reconsider prior planning</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It’s all about basis planning and income taxes for smaller estates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Use of FLPs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Use of QPRTs</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rgbClr val="840A4D"/>
                </a:solidFill>
                <a:latin typeface="Garamond" panose="02020404030301010803" pitchFamily="18" charset="0"/>
              </a:rPr>
              <a:t>Valvation</a:t>
            </a:r>
            <a:r>
              <a:rPr lang="en-US" sz="3000" b="1" dirty="0">
                <a:solidFill>
                  <a:srgbClr val="840A4D"/>
                </a:solidFill>
                <a:latin typeface="Garamond" panose="02020404030301010803" pitchFamily="18" charset="0"/>
              </a:rPr>
              <a:t> Issues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982" y="3886200"/>
            <a:ext cx="344009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167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Wills</a:t>
            </a:r>
          </a:p>
          <a:p>
            <a:pPr marL="682625" lvl="1" indent="-273050">
              <a:lnSpc>
                <a:spcPct val="110000"/>
              </a:lnSpc>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Maybe a pour-over will is appropriate</a:t>
            </a:r>
          </a:p>
          <a:p>
            <a:pPr marL="682625" lvl="1" indent="-273050">
              <a:lnSpc>
                <a:spcPct val="110000"/>
              </a:lnSpc>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Names executor and successors</a:t>
            </a:r>
          </a:p>
          <a:p>
            <a:pPr marL="682625" lvl="1" indent="-273050">
              <a:lnSpc>
                <a:spcPct val="110000"/>
              </a:lnSpc>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Generally addresses payment of final expenses, funeral expenses and disposition of TPP</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Revocable Trust</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A “will replacement” for assets titled to the trust</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Critical to also name successor trustees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Provides privacy</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Can provide separate disposition instructions for a different class of beneficiaries than in the will</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In Delaware – avoids 1.75% probate fee</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840A4D"/>
                </a:solidFill>
                <a:latin typeface="Garamond" panose="02020404030301010803" pitchFamily="18" charset="0"/>
              </a:rPr>
              <a:t>Basic Documents and Issues</a:t>
            </a:r>
            <a:endParaRPr lang="en-US" sz="3000" b="1" dirty="0">
              <a:solidFill>
                <a:srgbClr val="840A4D"/>
              </a:solidFill>
              <a:latin typeface="Garamond" panose="02020404030301010803"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232634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Advance Medical Directives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Durable Power of Attorney</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Name of power holder and possible successors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Be careful who you name as power holder</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Immediate or upon happening of an event</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Generally preferable to adding a name onto an account</a:t>
            </a:r>
          </a:p>
          <a:p>
            <a:pPr marL="682625" lvl="1" indent="-273050">
              <a:spcBef>
                <a:spcPts val="2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840A4D"/>
                </a:solidFill>
                <a:latin typeface="Garamond" panose="02020404030301010803" pitchFamily="18" charset="0"/>
              </a:rPr>
              <a:t>Basic Documents and Issues – Continued</a:t>
            </a:r>
            <a:endParaRPr lang="en-US" sz="3000" b="1" dirty="0">
              <a:solidFill>
                <a:srgbClr val="840A4D"/>
              </a:solidFill>
              <a:latin typeface="Garamond" panose="02020404030301010803"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4025035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Applicable to</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IRAs, Roth IRAs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Employer plans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Life Insurance</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Annuities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Bank and brokerage accounts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Review and update as needed</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Birth</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Death</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Divorce</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Marriage</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Other</a:t>
            </a:r>
          </a:p>
          <a:p>
            <a:pPr marL="682625" lvl="1" indent="-273050">
              <a:spcBef>
                <a:spcPts val="2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Beneficiary Designations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7" y="3266339"/>
            <a:ext cx="329878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590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Consider providing copies to advisors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“Per stirpes”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Trusts as beneficiary</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Charity as beneficiary</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Separation of accounts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Percentage of account balance</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Best assets to leave to a charity</a:t>
            </a:r>
          </a:p>
          <a:p>
            <a:pPr marL="682625" lvl="1" indent="-273050">
              <a:spcBef>
                <a:spcPts val="2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Beneficiary Designations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569218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Use of trusts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Who pays the Income tax?</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Does Rover and Fluffy need ID numbers?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Who is the trustee?</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Who cares for Fido?</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Leona Helmsley left $12 million to her dog, Trouble.</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(court eventually reduced the inheritance to $2 million)</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Security - $100,000/yr. </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Grooming - $8,000/yr. </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Food – $1,200/yr. (went from crab cakes to Alpo)</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Medical - $2,500-$18,000/yr. </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Guardian fee - $60,000/yr. </a:t>
            </a:r>
          </a:p>
          <a:p>
            <a:pPr marL="682625" lvl="1" indent="-273050">
              <a:spcBef>
                <a:spcPts val="2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dirty="0" smtClean="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Estate Planning for Pets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820" y="4002997"/>
            <a:ext cx="24479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813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1123950" y="5562600"/>
            <a:ext cx="2667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0800000">
            <a:off x="0" y="5715000"/>
            <a:ext cx="9144000" cy="1143000"/>
          </a:xfrm>
          <a:prstGeom prst="rect">
            <a:avLst/>
          </a:prstGeom>
          <a:solidFill>
            <a:srgbClr val="840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800000">
            <a:off x="19049" y="5619750"/>
            <a:ext cx="9144000" cy="952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0800000">
            <a:off x="7048500" y="5772151"/>
            <a:ext cx="1409700" cy="1047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0800000">
            <a:off x="0" y="5715000"/>
            <a:ext cx="790575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p:cNvSpPr>
            <a:spLocks noGrp="1"/>
          </p:cNvSpPr>
          <p:nvPr>
            <p:ph type="ctrTitle"/>
          </p:nvPr>
        </p:nvSpPr>
        <p:spPr>
          <a:xfrm>
            <a:off x="457200" y="304801"/>
            <a:ext cx="8229600" cy="838200"/>
          </a:xfrm>
        </p:spPr>
        <p:txBody>
          <a:bodyPr/>
          <a:lstStyle/>
          <a:p>
            <a:pPr algn="l"/>
            <a:r>
              <a:rPr lang="en-US" b="1" dirty="0" smtClean="0">
                <a:solidFill>
                  <a:srgbClr val="840A4D"/>
                </a:solidFill>
                <a:latin typeface="Garamond" panose="02020404030301010803" pitchFamily="18" charset="0"/>
              </a:rPr>
              <a:t>Questions</a:t>
            </a:r>
            <a:endParaRPr lang="en-US" b="1" dirty="0">
              <a:solidFill>
                <a:srgbClr val="840A4D"/>
              </a:solidFill>
              <a:latin typeface="Garamond" panose="02020404030301010803" pitchFamily="18" charset="0"/>
            </a:endParaRPr>
          </a:p>
        </p:txBody>
      </p:sp>
      <p:sp>
        <p:nvSpPr>
          <p:cNvPr id="30" name="Subtitle 29"/>
          <p:cNvSpPr>
            <a:spLocks noGrp="1"/>
          </p:cNvSpPr>
          <p:nvPr>
            <p:ph type="subTitle" idx="1"/>
          </p:nvPr>
        </p:nvSpPr>
        <p:spPr>
          <a:xfrm>
            <a:off x="609600" y="1447800"/>
            <a:ext cx="7924800" cy="3505200"/>
          </a:xfrm>
        </p:spPr>
        <p:txBody>
          <a:bodyPr>
            <a:normAutofit lnSpcReduction="10000"/>
          </a:bodyPr>
          <a:lstStyle/>
          <a:p>
            <a:pPr algn="l"/>
            <a:r>
              <a:rPr lang="en-US" sz="2000" dirty="0"/>
              <a:t>Jordon Rosen, CPA, MST, AEP®</a:t>
            </a:r>
          </a:p>
          <a:p>
            <a:pPr algn="l"/>
            <a:r>
              <a:rPr lang="en-US" sz="2000" dirty="0"/>
              <a:t>Director – Estate &amp; Trust Section</a:t>
            </a:r>
          </a:p>
          <a:p>
            <a:pPr algn="l"/>
            <a:r>
              <a:rPr lang="en-US" sz="2000" dirty="0"/>
              <a:t>jrosen@belfint.com/302.573.3911</a:t>
            </a:r>
          </a:p>
          <a:p>
            <a:endParaRPr lang="en-US" dirty="0"/>
          </a:p>
        </p:txBody>
      </p:sp>
      <p:sp>
        <p:nvSpPr>
          <p:cNvPr id="2" name="Rectangle 1"/>
          <p:cNvSpPr/>
          <p:nvPr/>
        </p:nvSpPr>
        <p:spPr>
          <a:xfrm>
            <a:off x="7677150" y="5572125"/>
            <a:ext cx="228600" cy="1238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6" y="5832032"/>
            <a:ext cx="1870387" cy="594360"/>
          </a:xfrm>
          <a:prstGeom prst="rect">
            <a:avLst/>
          </a:prstGeom>
        </p:spPr>
      </p:pic>
      <p:sp>
        <p:nvSpPr>
          <p:cNvPr id="13" name="TextBox 12"/>
          <p:cNvSpPr txBox="1"/>
          <p:nvPr/>
        </p:nvSpPr>
        <p:spPr>
          <a:xfrm>
            <a:off x="54973" y="6543424"/>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230919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1430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3400" y="1396879"/>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Several States (i.e. MD and NJ) have estate exclusions well below the Federal level</a:t>
            </a:r>
          </a:p>
          <a:p>
            <a:pPr marL="228600" indent="-228600">
              <a:spcBef>
                <a:spcPts val="200"/>
              </a:spcBef>
              <a:spcAft>
                <a:spcPts val="400"/>
              </a:spcAft>
              <a:buClr>
                <a:srgbClr val="840A4D"/>
              </a:buClr>
              <a:buSzPct val="115000"/>
            </a:pPr>
            <a:r>
              <a:rPr lang="en-US" sz="2000" dirty="0">
                <a:solidFill>
                  <a:schemeClr val="bg1">
                    <a:lumMod val="50000"/>
                  </a:schemeClr>
                </a:solidFill>
              </a:rPr>
              <a:t>Several states (i.e. PA) impose a state inheritance tax</a:t>
            </a:r>
          </a:p>
          <a:p>
            <a:pPr marL="228600" indent="-228600">
              <a:spcBef>
                <a:spcPts val="200"/>
              </a:spcBef>
              <a:spcAft>
                <a:spcPts val="400"/>
              </a:spcAft>
              <a:buClr>
                <a:srgbClr val="840A4D"/>
              </a:buClr>
              <a:buSzPct val="115000"/>
            </a:pPr>
            <a:r>
              <a:rPr lang="en-US" sz="2000" dirty="0">
                <a:solidFill>
                  <a:schemeClr val="bg1">
                    <a:lumMod val="50000"/>
                  </a:schemeClr>
                </a:solidFill>
              </a:rPr>
              <a:t>Need to provide for surviving spouse</a:t>
            </a:r>
          </a:p>
          <a:p>
            <a:pPr marL="228600" indent="-228600">
              <a:spcBef>
                <a:spcPts val="200"/>
              </a:spcBef>
              <a:spcAft>
                <a:spcPts val="400"/>
              </a:spcAft>
              <a:buClr>
                <a:srgbClr val="840A4D"/>
              </a:buClr>
              <a:buSzPct val="115000"/>
            </a:pPr>
            <a:r>
              <a:rPr lang="en-US" sz="2000" dirty="0">
                <a:solidFill>
                  <a:schemeClr val="bg1">
                    <a:lumMod val="50000"/>
                  </a:schemeClr>
                </a:solidFill>
              </a:rPr>
              <a:t>Special needs family member</a:t>
            </a:r>
          </a:p>
          <a:p>
            <a:pPr marL="228600" indent="-228600">
              <a:spcBef>
                <a:spcPts val="200"/>
              </a:spcBef>
              <a:spcAft>
                <a:spcPts val="400"/>
              </a:spcAft>
              <a:buClr>
                <a:srgbClr val="840A4D"/>
              </a:buClr>
              <a:buSzPct val="115000"/>
            </a:pPr>
            <a:r>
              <a:rPr lang="en-US" sz="2000" dirty="0">
                <a:solidFill>
                  <a:schemeClr val="bg1">
                    <a:lumMod val="50000"/>
                  </a:schemeClr>
                </a:solidFill>
              </a:rPr>
              <a:t>Care for minor children</a:t>
            </a:r>
          </a:p>
          <a:p>
            <a:pPr marL="228600" indent="-228600">
              <a:spcBef>
                <a:spcPts val="200"/>
              </a:spcBef>
              <a:spcAft>
                <a:spcPts val="400"/>
              </a:spcAft>
              <a:buClr>
                <a:srgbClr val="840A4D"/>
              </a:buClr>
              <a:buSzPct val="115000"/>
            </a:pPr>
            <a:r>
              <a:rPr lang="en-US" sz="2000" dirty="0">
                <a:solidFill>
                  <a:schemeClr val="bg1">
                    <a:lumMod val="50000"/>
                  </a:schemeClr>
                </a:solidFill>
              </a:rPr>
              <a:t>Second (or third, or fourth) marriage</a:t>
            </a:r>
          </a:p>
          <a:p>
            <a:pPr marL="228600" indent="-228600">
              <a:spcBef>
                <a:spcPts val="200"/>
              </a:spcBef>
              <a:spcAft>
                <a:spcPts val="400"/>
              </a:spcAft>
              <a:buClr>
                <a:srgbClr val="840A4D"/>
              </a:buClr>
              <a:buSzPct val="115000"/>
            </a:pPr>
            <a:r>
              <a:rPr lang="en-US" sz="2000" dirty="0">
                <a:solidFill>
                  <a:schemeClr val="bg1">
                    <a:lumMod val="50000"/>
                  </a:schemeClr>
                </a:solidFill>
              </a:rPr>
              <a:t>Asset protection (predators and spend thrifts)</a:t>
            </a:r>
          </a:p>
          <a:p>
            <a:pPr marL="228600" indent="-228600">
              <a:spcBef>
                <a:spcPts val="200"/>
              </a:spcBef>
              <a:spcAft>
                <a:spcPts val="400"/>
              </a:spcAft>
              <a:buClr>
                <a:srgbClr val="840A4D"/>
              </a:buClr>
              <a:buSzPct val="115000"/>
            </a:pPr>
            <a:r>
              <a:rPr lang="en-US" sz="2000" dirty="0">
                <a:solidFill>
                  <a:schemeClr val="bg1">
                    <a:lumMod val="50000"/>
                  </a:schemeClr>
                </a:solidFill>
              </a:rPr>
              <a:t>Divorce planning</a:t>
            </a:r>
          </a:p>
          <a:p>
            <a:pPr marL="274320" lvl="1" indent="0">
              <a:buClr>
                <a:srgbClr val="840A4D"/>
              </a:buClr>
              <a:buNone/>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a:solidFill>
                  <a:srgbClr val="840A4D"/>
                </a:solidFill>
                <a:latin typeface="Garamond" panose="02020404030301010803" pitchFamily="18" charset="0"/>
              </a:rPr>
              <a:t>Reasons Why Estate Planning is Critical for the </a:t>
            </a:r>
            <a:endParaRPr lang="en-US" sz="2600" b="1" dirty="0" smtClean="0">
              <a:solidFill>
                <a:srgbClr val="840A4D"/>
              </a:solidFill>
              <a:latin typeface="Garamond" panose="02020404030301010803" pitchFamily="18" charset="0"/>
            </a:endParaRPr>
          </a:p>
          <a:p>
            <a:pPr algn="l"/>
            <a:r>
              <a:rPr lang="en-US" sz="2600" b="1" dirty="0" smtClean="0">
                <a:solidFill>
                  <a:srgbClr val="840A4D"/>
                </a:solidFill>
                <a:latin typeface="Garamond" panose="02020404030301010803" pitchFamily="18" charset="0"/>
              </a:rPr>
              <a:t>Modest </a:t>
            </a:r>
            <a:r>
              <a:rPr lang="en-US" sz="2600" b="1" dirty="0">
                <a:solidFill>
                  <a:srgbClr val="840A4D"/>
                </a:solidFill>
                <a:latin typeface="Garamond" panose="02020404030301010803" pitchFamily="18" charset="0"/>
              </a:rPr>
              <a:t>Estate Owner</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321755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1430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3400" y="1396879"/>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Closely held business/farming operations</a:t>
            </a:r>
          </a:p>
          <a:p>
            <a:pPr marL="228600" indent="-228600">
              <a:spcBef>
                <a:spcPts val="200"/>
              </a:spcBef>
              <a:spcAft>
                <a:spcPts val="400"/>
              </a:spcAft>
              <a:buClr>
                <a:srgbClr val="840A4D"/>
              </a:buClr>
              <a:buSzPct val="115000"/>
            </a:pPr>
            <a:r>
              <a:rPr lang="en-US" sz="2000" dirty="0">
                <a:solidFill>
                  <a:schemeClr val="bg1">
                    <a:lumMod val="50000"/>
                  </a:schemeClr>
                </a:solidFill>
              </a:rPr>
              <a:t>Provide for future education needs </a:t>
            </a:r>
          </a:p>
          <a:p>
            <a:pPr marL="228600" indent="-228600">
              <a:spcBef>
                <a:spcPts val="200"/>
              </a:spcBef>
              <a:spcAft>
                <a:spcPts val="400"/>
              </a:spcAft>
              <a:buClr>
                <a:srgbClr val="840A4D"/>
              </a:buClr>
              <a:buSzPct val="115000"/>
            </a:pPr>
            <a:r>
              <a:rPr lang="en-US" sz="2000" dirty="0">
                <a:solidFill>
                  <a:schemeClr val="bg1">
                    <a:lumMod val="50000"/>
                  </a:schemeClr>
                </a:solidFill>
              </a:rPr>
              <a:t>Charitable intent</a:t>
            </a:r>
          </a:p>
          <a:p>
            <a:pPr marL="228600" indent="-228600">
              <a:spcBef>
                <a:spcPts val="200"/>
              </a:spcBef>
              <a:spcAft>
                <a:spcPts val="400"/>
              </a:spcAft>
              <a:buClr>
                <a:srgbClr val="840A4D"/>
              </a:buClr>
              <a:buSzPct val="115000"/>
            </a:pPr>
            <a:r>
              <a:rPr lang="en-US" sz="2000" dirty="0">
                <a:solidFill>
                  <a:schemeClr val="bg1">
                    <a:lumMod val="50000"/>
                  </a:schemeClr>
                </a:solidFill>
              </a:rPr>
              <a:t>Family dynamics (potential divorce, drug addiction)</a:t>
            </a:r>
          </a:p>
          <a:p>
            <a:pPr marL="228600" indent="-228600">
              <a:spcBef>
                <a:spcPts val="200"/>
              </a:spcBef>
              <a:spcAft>
                <a:spcPts val="400"/>
              </a:spcAft>
              <a:buClr>
                <a:srgbClr val="840A4D"/>
              </a:buClr>
              <a:buSzPct val="115000"/>
            </a:pPr>
            <a:r>
              <a:rPr lang="en-US" sz="2000" dirty="0">
                <a:solidFill>
                  <a:schemeClr val="bg1">
                    <a:lumMod val="50000"/>
                  </a:schemeClr>
                </a:solidFill>
              </a:rPr>
              <a:t>Valuation issues</a:t>
            </a:r>
          </a:p>
          <a:p>
            <a:pPr marL="228600" indent="-228600">
              <a:spcBef>
                <a:spcPts val="200"/>
              </a:spcBef>
              <a:spcAft>
                <a:spcPts val="400"/>
              </a:spcAft>
              <a:buClr>
                <a:srgbClr val="840A4D"/>
              </a:buClr>
              <a:buSzPct val="115000"/>
            </a:pPr>
            <a:r>
              <a:rPr lang="en-US" sz="2000" dirty="0">
                <a:solidFill>
                  <a:schemeClr val="bg1">
                    <a:lumMod val="50000"/>
                  </a:schemeClr>
                </a:solidFill>
              </a:rPr>
              <a:t>Disposition of tangible personal property</a:t>
            </a:r>
          </a:p>
          <a:p>
            <a:pPr marL="228600" indent="-228600">
              <a:spcBef>
                <a:spcPts val="200"/>
              </a:spcBef>
              <a:spcAft>
                <a:spcPts val="400"/>
              </a:spcAft>
              <a:buClr>
                <a:srgbClr val="840A4D"/>
              </a:buClr>
              <a:buSzPct val="115000"/>
            </a:pPr>
            <a:r>
              <a:rPr lang="en-US" sz="2000" dirty="0">
                <a:solidFill>
                  <a:schemeClr val="bg1">
                    <a:lumMod val="50000"/>
                  </a:schemeClr>
                </a:solidFill>
              </a:rPr>
              <a:t>Dictate how YOU want to dispose of your estate</a:t>
            </a:r>
          </a:p>
          <a:p>
            <a:pPr marL="228600" indent="-228600">
              <a:spcBef>
                <a:spcPts val="200"/>
              </a:spcBef>
              <a:spcAft>
                <a:spcPts val="400"/>
              </a:spcAft>
              <a:buClr>
                <a:srgbClr val="840A4D"/>
              </a:buClr>
              <a:buSzPct val="115000"/>
            </a:pPr>
            <a:r>
              <a:rPr lang="en-US" sz="2000" dirty="0">
                <a:solidFill>
                  <a:schemeClr val="bg1">
                    <a:lumMod val="50000"/>
                  </a:schemeClr>
                </a:solidFill>
              </a:rPr>
              <a:t>Planning for pets</a:t>
            </a:r>
          </a:p>
          <a:p>
            <a:pPr marL="274320" lvl="1" indent="0">
              <a:buClr>
                <a:srgbClr val="840A4D"/>
              </a:buClr>
              <a:buNone/>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a:solidFill>
                  <a:srgbClr val="840A4D"/>
                </a:solidFill>
                <a:latin typeface="Garamond" panose="02020404030301010803" pitchFamily="18" charset="0"/>
              </a:rPr>
              <a:t>Reasons Why Estate Planning is Critical for the </a:t>
            </a:r>
            <a:endParaRPr lang="en-US" sz="2600" b="1" dirty="0" smtClean="0">
              <a:solidFill>
                <a:srgbClr val="840A4D"/>
              </a:solidFill>
              <a:latin typeface="Garamond" panose="02020404030301010803" pitchFamily="18" charset="0"/>
            </a:endParaRPr>
          </a:p>
          <a:p>
            <a:pPr algn="l"/>
            <a:r>
              <a:rPr lang="en-US" sz="2600" b="1" dirty="0" smtClean="0">
                <a:solidFill>
                  <a:srgbClr val="840A4D"/>
                </a:solidFill>
                <a:latin typeface="Garamond" panose="02020404030301010803" pitchFamily="18" charset="0"/>
              </a:rPr>
              <a:t>Modest </a:t>
            </a:r>
            <a:r>
              <a:rPr lang="en-US" sz="2600" b="1" dirty="0">
                <a:solidFill>
                  <a:srgbClr val="840A4D"/>
                </a:solidFill>
                <a:latin typeface="Garamond" panose="02020404030301010803" pitchFamily="18" charset="0"/>
              </a:rPr>
              <a:t>Estate Owner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100461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Tried to equalize estates</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Didn’t always know who would die first</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Some assets could not be re-titled</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Re-titling in separate names could create creditor issues</a:t>
            </a:r>
          </a:p>
          <a:p>
            <a:pPr marL="228600" indent="-228600">
              <a:spcBef>
                <a:spcPts val="200"/>
              </a:spcBef>
              <a:spcAft>
                <a:spcPts val="400"/>
              </a:spcAft>
              <a:buClr>
                <a:srgbClr val="840A4D"/>
              </a:buClr>
              <a:buSzPct val="115000"/>
            </a:pPr>
            <a:r>
              <a:rPr lang="en-US" sz="2000" dirty="0">
                <a:solidFill>
                  <a:schemeClr val="bg1">
                    <a:lumMod val="50000"/>
                  </a:schemeClr>
                </a:solidFill>
              </a:rPr>
              <a:t>Each spouse created identical wills/trusts</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Creating a credit-shelter trust</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Creating a marital trust</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Conventional Planning Prior to 2011</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descr="C:\Users\agreenwood\Desktop\BN-FE242_1024es_J_201410231507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811" y="3818789"/>
            <a:ext cx="343078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7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Conventional Planning Prior to 2011</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grpSp>
        <p:nvGrpSpPr>
          <p:cNvPr id="13" name="Group 12"/>
          <p:cNvGrpSpPr/>
          <p:nvPr/>
        </p:nvGrpSpPr>
        <p:grpSpPr>
          <a:xfrm>
            <a:off x="727303" y="1348527"/>
            <a:ext cx="7737016" cy="4460108"/>
            <a:chOff x="337808" y="1502640"/>
            <a:chExt cx="8348992" cy="4812890"/>
          </a:xfrm>
        </p:grpSpPr>
        <p:sp>
          <p:nvSpPr>
            <p:cNvPr id="14" name="TextBox 13"/>
            <p:cNvSpPr txBox="1"/>
            <p:nvPr/>
          </p:nvSpPr>
          <p:spPr>
            <a:xfrm>
              <a:off x="337808" y="1902749"/>
              <a:ext cx="1735756" cy="646331"/>
            </a:xfrm>
            <a:prstGeom prst="rect">
              <a:avLst/>
            </a:prstGeom>
            <a:noFill/>
          </p:spPr>
          <p:txBody>
            <a:bodyPr vert="horz" wrap="square" rtlCol="0">
              <a:spAutoFit/>
            </a:bodyPr>
            <a:lstStyle/>
            <a:p>
              <a:pPr algn="ctr"/>
              <a:r>
                <a:rPr lang="en-US" dirty="0" smtClean="0">
                  <a:solidFill>
                    <a:srgbClr val="080808"/>
                  </a:solidFill>
                  <a:latin typeface="+mj-lt"/>
                </a:rPr>
                <a:t>Funded up to exclusion limit</a:t>
              </a:r>
              <a:endParaRPr lang="en-US" dirty="0">
                <a:solidFill>
                  <a:srgbClr val="080808"/>
                </a:solidFill>
                <a:latin typeface="+mj-lt"/>
              </a:endParaRPr>
            </a:p>
          </p:txBody>
        </p:sp>
        <p:sp>
          <p:nvSpPr>
            <p:cNvPr id="15" name="Rectangle 14"/>
            <p:cNvSpPr/>
            <p:nvPr/>
          </p:nvSpPr>
          <p:spPr>
            <a:xfrm>
              <a:off x="508681" y="3200621"/>
              <a:ext cx="1394010" cy="1874982"/>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a:xfrm>
              <a:off x="753271" y="3676447"/>
              <a:ext cx="904827" cy="1015663"/>
            </a:xfrm>
            <a:prstGeom prst="rect">
              <a:avLst/>
            </a:prstGeom>
            <a:noFill/>
          </p:spPr>
          <p:txBody>
            <a:bodyPr vert="horz" wrap="square" rtlCol="0">
              <a:spAutoFit/>
            </a:bodyPr>
            <a:lstStyle/>
            <a:p>
              <a:pPr algn="ctr"/>
              <a:r>
                <a:rPr lang="en-US" sz="2000" dirty="0" smtClean="0">
                  <a:solidFill>
                    <a:schemeClr val="bg1"/>
                  </a:solidFill>
                  <a:latin typeface="+mj-lt"/>
                </a:rPr>
                <a:t>Estate of </a:t>
              </a:r>
              <a:br>
                <a:rPr lang="en-US" sz="2000" dirty="0" smtClean="0">
                  <a:solidFill>
                    <a:schemeClr val="bg1"/>
                  </a:solidFill>
                  <a:latin typeface="+mj-lt"/>
                </a:rPr>
              </a:br>
              <a:r>
                <a:rPr lang="en-US" sz="2000" dirty="0" smtClean="0">
                  <a:solidFill>
                    <a:schemeClr val="bg1"/>
                  </a:solidFill>
                  <a:latin typeface="+mj-lt"/>
                </a:rPr>
                <a:t>H</a:t>
              </a:r>
              <a:endParaRPr lang="en-US" sz="2000" dirty="0">
                <a:solidFill>
                  <a:schemeClr val="bg1"/>
                </a:solidFill>
                <a:latin typeface="+mj-lt"/>
              </a:endParaRPr>
            </a:p>
          </p:txBody>
        </p:sp>
        <p:cxnSp>
          <p:nvCxnSpPr>
            <p:cNvPr id="20" name="Straight Arrow Connector 19"/>
            <p:cNvCxnSpPr/>
            <p:nvPr/>
          </p:nvCxnSpPr>
          <p:spPr>
            <a:xfrm flipV="1">
              <a:off x="1205686" y="2102804"/>
              <a:ext cx="1611405" cy="101908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rot="16200000">
              <a:off x="3967018" y="614215"/>
              <a:ext cx="886695" cy="2946401"/>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TextBox 21"/>
            <p:cNvSpPr txBox="1"/>
            <p:nvPr/>
          </p:nvSpPr>
          <p:spPr>
            <a:xfrm>
              <a:off x="3957951" y="1902749"/>
              <a:ext cx="904827" cy="430887"/>
            </a:xfrm>
            <a:prstGeom prst="rect">
              <a:avLst/>
            </a:prstGeom>
            <a:noFill/>
          </p:spPr>
          <p:txBody>
            <a:bodyPr vert="horz" wrap="square" rtlCol="0">
              <a:spAutoFit/>
            </a:bodyPr>
            <a:lstStyle/>
            <a:p>
              <a:pPr algn="ctr"/>
              <a:r>
                <a:rPr lang="en-US" sz="2200" dirty="0">
                  <a:solidFill>
                    <a:schemeClr val="bg1"/>
                  </a:solidFill>
                  <a:latin typeface="+mj-lt"/>
                </a:rPr>
                <a:t>CST</a:t>
              </a:r>
            </a:p>
          </p:txBody>
        </p:sp>
        <p:sp>
          <p:nvSpPr>
            <p:cNvPr id="23" name="TextBox 22"/>
            <p:cNvSpPr txBox="1"/>
            <p:nvPr/>
          </p:nvSpPr>
          <p:spPr>
            <a:xfrm>
              <a:off x="3810338" y="2854034"/>
              <a:ext cx="1256147" cy="398545"/>
            </a:xfrm>
            <a:prstGeom prst="rect">
              <a:avLst/>
            </a:prstGeom>
            <a:noFill/>
          </p:spPr>
          <p:txBody>
            <a:bodyPr vert="horz" wrap="square" rtlCol="0">
              <a:spAutoFit/>
            </a:bodyPr>
            <a:lstStyle/>
            <a:p>
              <a:pPr algn="ctr"/>
              <a:r>
                <a:rPr lang="en-US" dirty="0">
                  <a:solidFill>
                    <a:srgbClr val="080808"/>
                  </a:solidFill>
                  <a:latin typeface="+mj-lt"/>
                </a:rPr>
                <a:t>Income</a:t>
              </a:r>
            </a:p>
          </p:txBody>
        </p:sp>
        <p:sp>
          <p:nvSpPr>
            <p:cNvPr id="24" name="TextBox 23"/>
            <p:cNvSpPr txBox="1"/>
            <p:nvPr/>
          </p:nvSpPr>
          <p:spPr>
            <a:xfrm>
              <a:off x="5980383" y="2854034"/>
              <a:ext cx="904827" cy="369332"/>
            </a:xfrm>
            <a:prstGeom prst="rect">
              <a:avLst/>
            </a:prstGeom>
            <a:noFill/>
          </p:spPr>
          <p:txBody>
            <a:bodyPr vert="horz" wrap="square" rtlCol="0">
              <a:spAutoFit/>
            </a:bodyPr>
            <a:lstStyle/>
            <a:p>
              <a:pPr algn="ctr"/>
              <a:r>
                <a:rPr lang="en-US" dirty="0">
                  <a:solidFill>
                    <a:srgbClr val="080808"/>
                  </a:solidFill>
                  <a:latin typeface="+mj-lt"/>
                </a:rPr>
                <a:t>HEMS</a:t>
              </a:r>
            </a:p>
          </p:txBody>
        </p:sp>
        <p:sp>
          <p:nvSpPr>
            <p:cNvPr id="25" name="Oval 24"/>
            <p:cNvSpPr/>
            <p:nvPr/>
          </p:nvSpPr>
          <p:spPr>
            <a:xfrm>
              <a:off x="4814461" y="3745562"/>
              <a:ext cx="1427018" cy="1330041"/>
            </a:xfrm>
            <a:prstGeom prst="ellipse">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3810338" y="4184278"/>
              <a:ext cx="904827" cy="369332"/>
            </a:xfrm>
            <a:prstGeom prst="rect">
              <a:avLst/>
            </a:prstGeom>
            <a:noFill/>
          </p:spPr>
          <p:txBody>
            <a:bodyPr vert="horz" wrap="square" rtlCol="0">
              <a:spAutoFit/>
            </a:bodyPr>
            <a:lstStyle/>
            <a:p>
              <a:pPr algn="ctr"/>
              <a:r>
                <a:rPr lang="en-US" dirty="0">
                  <a:solidFill>
                    <a:srgbClr val="080808"/>
                  </a:solidFill>
                  <a:latin typeface="+mj-lt"/>
                </a:rPr>
                <a:t>or</a:t>
              </a:r>
            </a:p>
          </p:txBody>
        </p:sp>
        <p:cxnSp>
          <p:nvCxnSpPr>
            <p:cNvPr id="27" name="Straight Connector 26"/>
            <p:cNvCxnSpPr/>
            <p:nvPr/>
          </p:nvCxnSpPr>
          <p:spPr>
            <a:xfrm>
              <a:off x="1902691" y="4541336"/>
              <a:ext cx="1221509" cy="0"/>
            </a:xfrm>
            <a:prstGeom prst="line">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731491" y="4541336"/>
              <a:ext cx="997527" cy="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937165" y="4392002"/>
              <a:ext cx="794327" cy="1874982"/>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TextBox 29"/>
            <p:cNvSpPr txBox="1"/>
            <p:nvPr/>
          </p:nvSpPr>
          <p:spPr>
            <a:xfrm>
              <a:off x="2998196" y="4343456"/>
              <a:ext cx="672268" cy="1972074"/>
            </a:xfrm>
            <a:prstGeom prst="rect">
              <a:avLst/>
            </a:prstGeom>
            <a:noFill/>
          </p:spPr>
          <p:txBody>
            <a:bodyPr vert="wordArtVert" wrap="square" rtlCol="0" anchor="ctr">
              <a:spAutoFit/>
            </a:bodyPr>
            <a:lstStyle/>
            <a:p>
              <a:pPr algn="ctr"/>
              <a:r>
                <a:rPr lang="en-US" sz="1200" dirty="0" smtClean="0">
                  <a:solidFill>
                    <a:schemeClr val="bg1"/>
                  </a:solidFill>
                  <a:latin typeface="+mj-lt"/>
                </a:rPr>
                <a:t>Marital Trusts</a:t>
              </a:r>
              <a:endParaRPr lang="en-US" sz="1200" dirty="0">
                <a:solidFill>
                  <a:schemeClr val="bg1"/>
                </a:solidFill>
                <a:latin typeface="+mj-lt"/>
              </a:endParaRPr>
            </a:p>
          </p:txBody>
        </p:sp>
        <p:sp>
          <p:nvSpPr>
            <p:cNvPr id="31" name="TextBox 30"/>
            <p:cNvSpPr txBox="1"/>
            <p:nvPr/>
          </p:nvSpPr>
          <p:spPr>
            <a:xfrm>
              <a:off x="5075556" y="4239872"/>
              <a:ext cx="904827" cy="400110"/>
            </a:xfrm>
            <a:prstGeom prst="rect">
              <a:avLst/>
            </a:prstGeom>
            <a:noFill/>
          </p:spPr>
          <p:txBody>
            <a:bodyPr vert="horz" wrap="square" rtlCol="0">
              <a:spAutoFit/>
            </a:bodyPr>
            <a:lstStyle/>
            <a:p>
              <a:pPr algn="ctr"/>
              <a:r>
                <a:rPr lang="en-US" sz="2000" dirty="0" smtClean="0">
                  <a:solidFill>
                    <a:schemeClr val="bg1"/>
                  </a:solidFill>
                  <a:latin typeface="+mj-lt"/>
                </a:rPr>
                <a:t>W</a:t>
              </a:r>
              <a:endParaRPr lang="en-US" sz="2000" dirty="0">
                <a:solidFill>
                  <a:schemeClr val="bg1"/>
                </a:solidFill>
                <a:latin typeface="+mj-lt"/>
              </a:endParaRPr>
            </a:p>
          </p:txBody>
        </p:sp>
        <p:cxnSp>
          <p:nvCxnSpPr>
            <p:cNvPr id="33" name="Straight Arrow Connector 32"/>
            <p:cNvCxnSpPr/>
            <p:nvPr/>
          </p:nvCxnSpPr>
          <p:spPr>
            <a:xfrm>
              <a:off x="5144655" y="2530763"/>
              <a:ext cx="27709" cy="1145684"/>
            </a:xfrm>
            <a:prstGeom prst="straightConnector1">
              <a:avLst/>
            </a:prstGeom>
            <a:ln>
              <a:solidFill>
                <a:srgbClr val="00206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823531" y="2530763"/>
              <a:ext cx="27709" cy="1145684"/>
            </a:xfrm>
            <a:prstGeom prst="straightConnector1">
              <a:avLst/>
            </a:prstGeom>
            <a:ln>
              <a:solidFill>
                <a:srgbClr val="00206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5883566" y="2087415"/>
              <a:ext cx="1274616" cy="17052"/>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941294" y="1502640"/>
              <a:ext cx="1159160" cy="584775"/>
            </a:xfrm>
            <a:prstGeom prst="rect">
              <a:avLst/>
            </a:prstGeom>
            <a:noFill/>
          </p:spPr>
          <p:txBody>
            <a:bodyPr vert="horz" wrap="square" rtlCol="0">
              <a:spAutoFit/>
            </a:bodyPr>
            <a:lstStyle/>
            <a:p>
              <a:pPr algn="ctr"/>
              <a:r>
                <a:rPr lang="en-US" sz="1600" dirty="0" smtClean="0">
                  <a:solidFill>
                    <a:srgbClr val="080808"/>
                  </a:solidFill>
                  <a:latin typeface="+mj-lt"/>
                </a:rPr>
                <a:t>At W’s death</a:t>
              </a:r>
              <a:endParaRPr lang="en-US" sz="1600" dirty="0">
                <a:solidFill>
                  <a:srgbClr val="080808"/>
                </a:solidFill>
                <a:latin typeface="+mj-lt"/>
              </a:endParaRPr>
            </a:p>
          </p:txBody>
        </p:sp>
        <p:sp>
          <p:nvSpPr>
            <p:cNvPr id="37" name="Oval 36"/>
            <p:cNvSpPr/>
            <p:nvPr/>
          </p:nvSpPr>
          <p:spPr>
            <a:xfrm>
              <a:off x="7259782" y="1523995"/>
              <a:ext cx="1427018" cy="1330041"/>
            </a:xfrm>
            <a:prstGeom prst="ellipse">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 name="TextBox 37"/>
            <p:cNvSpPr txBox="1"/>
            <p:nvPr/>
          </p:nvSpPr>
          <p:spPr>
            <a:xfrm>
              <a:off x="7314128" y="1829039"/>
              <a:ext cx="1318323" cy="747272"/>
            </a:xfrm>
            <a:prstGeom prst="rect">
              <a:avLst/>
            </a:prstGeom>
            <a:noFill/>
          </p:spPr>
          <p:txBody>
            <a:bodyPr vert="horz" wrap="square" rtlCol="0">
              <a:spAutoFit/>
            </a:bodyPr>
            <a:lstStyle/>
            <a:p>
              <a:pPr algn="ctr"/>
              <a:r>
                <a:rPr lang="en-US" sz="1300" dirty="0" smtClean="0">
                  <a:solidFill>
                    <a:schemeClr val="bg1"/>
                  </a:solidFill>
                  <a:latin typeface="+mj-lt"/>
                </a:rPr>
                <a:t>Children or grandchildren or trust</a:t>
              </a:r>
              <a:endParaRPr lang="en-US" sz="1300" dirty="0">
                <a:solidFill>
                  <a:schemeClr val="bg1"/>
                </a:solidFill>
                <a:latin typeface="+mj-lt"/>
              </a:endParaRPr>
            </a:p>
          </p:txBody>
        </p:sp>
      </p:grpSp>
    </p:spTree>
    <p:extLst>
      <p:ext uri="{BB962C8B-B14F-4D97-AF65-F5344CB8AC3E}">
        <p14:creationId xmlns:p14="http://schemas.microsoft.com/office/powerpoint/2010/main" val="3830141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Not planning at all and wasting the first-to-die’s </a:t>
            </a:r>
            <a:br>
              <a:rPr lang="en-US" sz="2000" dirty="0">
                <a:solidFill>
                  <a:schemeClr val="bg1">
                    <a:lumMod val="50000"/>
                  </a:schemeClr>
                </a:solidFill>
              </a:rPr>
            </a:br>
            <a:r>
              <a:rPr lang="en-US" sz="2000" dirty="0">
                <a:solidFill>
                  <a:schemeClr val="bg1">
                    <a:lumMod val="50000"/>
                  </a:schemeClr>
                </a:solidFill>
              </a:rPr>
              <a:t>estate exclusion</a:t>
            </a:r>
          </a:p>
          <a:p>
            <a:pPr marL="228600" indent="-228600">
              <a:spcBef>
                <a:spcPts val="200"/>
              </a:spcBef>
              <a:spcAft>
                <a:spcPts val="400"/>
              </a:spcAft>
              <a:buClr>
                <a:srgbClr val="840A4D"/>
              </a:buClr>
              <a:buSzPct val="115000"/>
            </a:pPr>
            <a:r>
              <a:rPr lang="en-US" sz="2000" dirty="0">
                <a:solidFill>
                  <a:schemeClr val="bg1">
                    <a:lumMod val="50000"/>
                  </a:schemeClr>
                </a:solidFill>
              </a:rPr>
              <a:t>Not being able to fully fund (balance) each spouse’s </a:t>
            </a:r>
            <a:br>
              <a:rPr lang="en-US" sz="2000" dirty="0">
                <a:solidFill>
                  <a:schemeClr val="bg1">
                    <a:lumMod val="50000"/>
                  </a:schemeClr>
                </a:solidFill>
              </a:rPr>
            </a:br>
            <a:r>
              <a:rPr lang="en-US" sz="2000" dirty="0">
                <a:solidFill>
                  <a:schemeClr val="bg1">
                    <a:lumMod val="50000"/>
                  </a:schemeClr>
                </a:solidFill>
              </a:rPr>
              <a:t>CST at the first death</a:t>
            </a:r>
          </a:p>
          <a:p>
            <a:pPr marL="228600" indent="-228600">
              <a:spcBef>
                <a:spcPts val="200"/>
              </a:spcBef>
              <a:spcAft>
                <a:spcPts val="400"/>
              </a:spcAft>
              <a:buClr>
                <a:srgbClr val="840A4D"/>
              </a:buClr>
              <a:buSzPct val="115000"/>
            </a:pPr>
            <a:r>
              <a:rPr lang="en-US" sz="2000" dirty="0">
                <a:solidFill>
                  <a:schemeClr val="bg1">
                    <a:lumMod val="50000"/>
                  </a:schemeClr>
                </a:solidFill>
              </a:rPr>
              <a:t>Not requiring that the CST be funded or leaving the decision to the surviving spouse</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Conventional Planning Challenges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4" descr="http://manikandanc.com/wp-content/uploads/2014/01/it_challen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3108916"/>
            <a:ext cx="3714749" cy="317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087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S Powerpoint -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BLS Powerpoint - Professional</Template>
  <TotalTime>288</TotalTime>
  <Words>3087</Words>
  <Application>Microsoft Office PowerPoint</Application>
  <PresentationFormat>On-screen Show (4:3)</PresentationFormat>
  <Paragraphs>433</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ＭＳ Ｐゴシック</vt:lpstr>
      <vt:lpstr>Arial</vt:lpstr>
      <vt:lpstr>Calibri</vt:lpstr>
      <vt:lpstr>Courier New</vt:lpstr>
      <vt:lpstr>Garamond</vt:lpstr>
      <vt:lpstr>Times New Roman</vt:lpstr>
      <vt:lpstr>Wingdings</vt:lpstr>
      <vt:lpstr>Wingdings 2</vt:lpstr>
      <vt:lpstr>BLS Powerpoint - Professional</vt:lpstr>
      <vt:lpstr>Estate Planning for the Rest of Us (For Estates Under $10 Million)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Belfint, Lyons &amp; Shuman, 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Here</dc:title>
  <dc:creator>Alayna K. Greenwood</dc:creator>
  <cp:lastModifiedBy>mrobb</cp:lastModifiedBy>
  <cp:revision>40</cp:revision>
  <cp:lastPrinted>2017-01-25T20:02:52Z</cp:lastPrinted>
  <dcterms:created xsi:type="dcterms:W3CDTF">2015-06-16T15:48:22Z</dcterms:created>
  <dcterms:modified xsi:type="dcterms:W3CDTF">2017-04-25T16:54:30Z</dcterms:modified>
</cp:coreProperties>
</file>