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54" r:id="rId5"/>
  </p:sldMasterIdLst>
  <p:notesMasterIdLst>
    <p:notesMasterId r:id="rId26"/>
  </p:notesMasterIdLst>
  <p:handoutMasterIdLst>
    <p:handoutMasterId r:id="rId27"/>
  </p:handoutMasterIdLst>
  <p:sldIdLst>
    <p:sldId id="460" r:id="rId6"/>
    <p:sldId id="482" r:id="rId7"/>
    <p:sldId id="483" r:id="rId8"/>
    <p:sldId id="485" r:id="rId9"/>
    <p:sldId id="484" r:id="rId10"/>
    <p:sldId id="461" r:id="rId11"/>
    <p:sldId id="480" r:id="rId12"/>
    <p:sldId id="439" r:id="rId13"/>
    <p:sldId id="465" r:id="rId14"/>
    <p:sldId id="466" r:id="rId15"/>
    <p:sldId id="467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384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411E1C"/>
        </a:solidFill>
        <a:latin typeface="Adobe Garamond Pro Bol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0A3"/>
    <a:srgbClr val="ED9611"/>
    <a:srgbClr val="F09914"/>
    <a:srgbClr val="777777"/>
    <a:srgbClr val="F7A01B"/>
    <a:srgbClr val="5F5F5F"/>
    <a:srgbClr val="003399"/>
    <a:srgbClr val="333333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82" autoAdjust="0"/>
  </p:normalViewPr>
  <p:slideViewPr>
    <p:cSldViewPr>
      <p:cViewPr varScale="1">
        <p:scale>
          <a:sx n="69" d="100"/>
          <a:sy n="69" d="100"/>
        </p:scale>
        <p:origin x="114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6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notesMaster" Target="notesMasters/notesMaster1.xml" Id="rId26" /><Relationship Type="http://schemas.openxmlformats.org/officeDocument/2006/relationships/slide" Target="slides/slide16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viewProps" Target="viewProps.xml" Id="rId29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presProps" Target="presProps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tableStyles" Target="tableStyle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handoutMaster" Target="handoutMasters/handoutMaster1.xml" Id="rId27" /><Relationship Type="http://schemas.openxmlformats.org/officeDocument/2006/relationships/theme" Target="theme/theme1.xml" Id="rId3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01C3B2-378B-4FB2-B79A-D5CDED78D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BAA2B93-6333-4970-AE34-96B11E2A2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8341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solidFill>
            <a:srgbClr val="2350A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38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62400"/>
            <a:ext cx="8229600" cy="1752600"/>
          </a:xfrm>
        </p:spPr>
        <p:txBody>
          <a:bodyPr/>
          <a:lstStyle>
            <a:lvl1pPr marL="0" indent="0">
              <a:defRPr sz="1800">
                <a:solidFill>
                  <a:srgbClr val="2350A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86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57200" y="2819400"/>
            <a:ext cx="8229600" cy="8382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chemeClr val="bg2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Box 35"/>
          <p:cNvSpPr txBox="1">
            <a:spLocks noChangeArrowheads="1"/>
          </p:cNvSpPr>
          <p:nvPr userDrawn="1"/>
        </p:nvSpPr>
        <p:spPr bwMode="auto">
          <a:xfrm>
            <a:off x="152400" y="6248400"/>
            <a:ext cx="88392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</a:rPr>
              <a:t>www.flastergreenberg.com</a:t>
            </a:r>
          </a:p>
          <a:p>
            <a:pPr algn="ctr">
              <a:spcBef>
                <a:spcPts val="0"/>
              </a:spcBef>
            </a:pP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</a:rPr>
              <a:t>Pennsylvania   |    New Jersey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</a:rPr>
              <a:t>   |  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</a:rPr>
              <a:t>Delaware   |   New York   |   Florida</a:t>
            </a:r>
          </a:p>
          <a:p>
            <a:pPr algn="ctr">
              <a:spcBef>
                <a:spcPct val="50000"/>
              </a:spcBef>
            </a:pPr>
            <a:endParaRPr lang="en-US" sz="18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14" name="Picture 13" descr="Flaster-Logo-high-res-201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3464569" cy="1645920"/>
          </a:xfrm>
          <a:prstGeom prst="rect">
            <a:avLst/>
          </a:prstGeom>
        </p:spPr>
      </p:pic>
      <p:sp>
        <p:nvSpPr>
          <p:cNvPr id="17" name="Rectangle 29"/>
          <p:cNvSpPr>
            <a:spLocks noChangeArrowheads="1"/>
          </p:cNvSpPr>
          <p:nvPr userDrawn="1"/>
        </p:nvSpPr>
        <p:spPr bwMode="auto">
          <a:xfrm>
            <a:off x="0" y="3733800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ED9611"/>
              </a:gs>
              <a:gs pos="50000">
                <a:srgbClr val="ED9611"/>
              </a:gs>
              <a:gs pos="100000">
                <a:srgbClr val="ED9611"/>
              </a:gs>
              <a:gs pos="100000">
                <a:srgbClr val="ED9611"/>
              </a:gs>
              <a:gs pos="100000">
                <a:srgbClr val="003D53">
                  <a:tint val="44500"/>
                  <a:satMod val="160000"/>
                </a:srgbClr>
              </a:gs>
              <a:gs pos="100000">
                <a:srgbClr val="003D5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3D53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rgbClr val="F7A01B"/>
            </a:extrusionClr>
            <a:contourClr>
              <a:schemeClr val="bg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50A3"/>
                </a:solidFill>
              </a:defRPr>
            </a:lvl1pPr>
            <a:lvl2pPr>
              <a:defRPr>
                <a:solidFill>
                  <a:srgbClr val="777777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620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350A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04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4" name="Text Box 35"/>
          <p:cNvSpPr txBox="1">
            <a:spLocks noChangeArrowheads="1"/>
          </p:cNvSpPr>
          <p:nvPr userDrawn="1"/>
        </p:nvSpPr>
        <p:spPr bwMode="auto">
          <a:xfrm>
            <a:off x="152400" y="6477000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</a:rPr>
              <a:t>www.flastergreenberg.com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</a:rPr>
              <a:t>					</a:t>
            </a:r>
            <a:endParaRPr lang="en-US" sz="20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0" y="885855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ED9611"/>
              </a:gs>
              <a:gs pos="99000">
                <a:srgbClr val="ED9611"/>
              </a:gs>
              <a:gs pos="100000">
                <a:srgbClr val="ED9611"/>
              </a:gs>
              <a:gs pos="100000">
                <a:srgbClr val="ED9611"/>
              </a:gs>
              <a:gs pos="100000">
                <a:srgbClr val="003D53">
                  <a:tint val="44500"/>
                  <a:satMod val="160000"/>
                </a:srgbClr>
              </a:gs>
              <a:gs pos="100000">
                <a:srgbClr val="003D5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3D53">
                <a:alpha val="34902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>
            <a:bevelT w="63500" h="25400"/>
            <a:extrusionClr>
              <a:srgbClr val="F7A01B"/>
            </a:extrusionClr>
            <a:contourClr>
              <a:schemeClr val="bg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none" spc="0">
          <a:ln w="50800"/>
          <a:solidFill>
            <a:schemeClr val="bg2">
              <a:lumMod val="20000"/>
              <a:lumOff val="80000"/>
            </a:schemeClr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2350A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C1C1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fzimmer.com/" TargetMode="External"/><Relationship Id="rId2" Type="http://schemas.openxmlformats.org/officeDocument/2006/relationships/hyperlink" Target="mailto:jane.zimmer@flastergreenber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fzimmer.com/" TargetMode="External"/><Relationship Id="rId2" Type="http://schemas.openxmlformats.org/officeDocument/2006/relationships/hyperlink" Target="mailto:jane.zimmer@flastergreenber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8681" y="2873078"/>
            <a:ext cx="8229600" cy="838200"/>
          </a:xfrm>
        </p:spPr>
        <p:txBody>
          <a:bodyPr/>
          <a:lstStyle/>
          <a:p>
            <a:r>
              <a:rPr lang="en-US" dirty="0" smtClean="0"/>
              <a:t>IRA’s in Estate Planning: SECURE ACT Update</a:t>
            </a:r>
            <a:br>
              <a:rPr lang="en-US" dirty="0" smtClean="0"/>
            </a:br>
            <a:r>
              <a:rPr lang="en-US" sz="2200" dirty="0" smtClean="0"/>
              <a:t>MERCER COUNTY ESTATE PLANNING COUNCIL </a:t>
            </a:r>
            <a:endParaRPr lang="en-US" sz="2200" dirty="0"/>
          </a:p>
        </p:txBody>
      </p:sp>
      <p:sp>
        <p:nvSpPr>
          <p:cNvPr id="4" name="Rectangle 6" descr="" title=""/>
          <p:cNvSpPr>
            <a:spLocks noChangeArrowheads="1"/>
          </p:cNvSpPr>
          <p:nvPr/>
        </p:nvSpPr>
        <p:spPr bwMode="auto">
          <a:xfrm>
            <a:off x="1134783" y="4652596"/>
            <a:ext cx="770441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Jane Fearn-Zimmer, Shareholder, Flaster Greenberg PC</a:t>
            </a:r>
            <a:br>
              <a:rPr lang="en-US" sz="2200" dirty="0" smtClean="0">
                <a:solidFill>
                  <a:schemeClr val="tx1"/>
                </a:solidFill>
                <a:latin typeface="+mj-lt"/>
              </a:rPr>
            </a:b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Email: 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  <a:hlinkClick r:id="rId2"/>
              </a:rPr>
              <a:t>jane.zimmer@flastergreenberg.com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Direct: 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856.661.2283</a:t>
            </a:r>
            <a:br>
              <a:rPr lang="en-US" sz="2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Blog: 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  <a:hlinkClick r:id="rId3"/>
              </a:rPr>
              <a:t>www.janefzimmer.com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endParaRPr lang="en-US" sz="500" b="0" dirty="0" smtClean="0">
              <a:solidFill>
                <a:srgbClr val="0C4E66"/>
              </a:solidFill>
              <a:latin typeface="+mj-lt"/>
            </a:endParaRPr>
          </a:p>
          <a:p>
            <a:pPr eaLnBrk="0" hangingPunct="0">
              <a:defRPr/>
            </a:pPr>
            <a:endParaRPr lang="en-US" sz="2200" b="0" dirty="0">
              <a:solidFill>
                <a:srgbClr val="5F5F5F"/>
              </a:solidFill>
              <a:latin typeface="+mj-lt"/>
            </a:endParaRPr>
          </a:p>
          <a:p>
            <a:pPr eaLnBrk="0" hangingPunct="0">
              <a:defRPr/>
            </a:pPr>
            <a:endParaRPr lang="en-US" sz="800" dirty="0">
              <a:solidFill>
                <a:srgbClr val="0C4E66"/>
              </a:solidFill>
              <a:latin typeface="+mj-lt"/>
            </a:endParaRPr>
          </a:p>
        </p:txBody>
      </p:sp>
      <p:sp>
        <p:nvSpPr>
          <p:cNvPr id="5" name="Rectangle 5" descr="" title=""/>
          <p:cNvSpPr txBox="1">
            <a:spLocks noChangeArrowheads="1"/>
          </p:cNvSpPr>
          <p:nvPr/>
        </p:nvSpPr>
        <p:spPr bwMode="auto">
          <a:xfrm>
            <a:off x="32294" y="4191000"/>
            <a:ext cx="135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2350A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Speaker:</a:t>
            </a:r>
            <a:endParaRPr lang="en-US" sz="2000" kern="0" dirty="0"/>
          </a:p>
          <a:p>
            <a:endParaRPr lang="en-US" sz="1600" b="0" kern="0" dirty="0">
              <a:solidFill>
                <a:srgbClr val="595959"/>
              </a:solidFill>
            </a:endParaRPr>
          </a:p>
        </p:txBody>
      </p:sp>
      <p:pic>
        <p:nvPicPr>
          <p:cNvPr id="7" name="Picture 6" descr="" title="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" y="4652596"/>
            <a:ext cx="1024874" cy="1373918"/>
          </a:xfrm>
          <a:prstGeom prst="rect">
            <a:avLst/>
          </a:prstGeom>
        </p:spPr>
      </p:pic>
      <p:sp>
        <p:nvSpPr>
          <p:cNvPr id="8" name="Subtitle 2" descr="" title=""/>
          <p:cNvSpPr txBox="1">
            <a:spLocks/>
          </p:cNvSpPr>
          <p:nvPr/>
        </p:nvSpPr>
        <p:spPr bwMode="auto">
          <a:xfrm>
            <a:off x="7391400" y="76200"/>
            <a:ext cx="2057400" cy="48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2350A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October 7, 2020 </a:t>
            </a:r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530901321"/>
      </p:ext>
    </p:extLst>
  </p:cSld>
  <p:clrMapOvr>
    <a:masterClrMapping/>
  </p:clrMapOvr>
</p:sld>
</file>

<file path=ppt/slides/slide1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26043" y="150147"/>
            <a:ext cx="8229600" cy="838200"/>
          </a:xfrm>
        </p:spPr>
        <p:txBody>
          <a:bodyPr/>
          <a:lstStyle/>
          <a:p>
            <a:r>
              <a:rPr lang="en-US" b="1" dirty="0" smtClean="0"/>
              <a:t>Control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64776" y="4038600"/>
            <a:ext cx="8458200" cy="23622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Prevent “cash out”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Over assets left  to a second spouse, then to the decedent’s biological children (this locks in the second spouse’s life expectancy)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Asset protection for disability planning </a:t>
            </a:r>
          </a:p>
          <a:p>
            <a:pPr lvl="1"/>
            <a:r>
              <a:rPr lang="en-US" sz="2200" dirty="0" smtClean="0"/>
              <a:t>Special needs planning </a:t>
            </a:r>
          </a:p>
          <a:p>
            <a:pPr lvl="1"/>
            <a:r>
              <a:rPr lang="en-US" sz="2200" dirty="0" smtClean="0"/>
              <a:t>Medicaid planning </a:t>
            </a:r>
          </a:p>
          <a:p>
            <a:pPr lvl="2"/>
            <a:r>
              <a:rPr lang="en-US" sz="2200" i="1" dirty="0" smtClean="0"/>
              <a:t>Estate of DeMartino v. Division of Medical Assistance and Health Services</a:t>
            </a:r>
            <a:r>
              <a:rPr lang="en-US" sz="2200" dirty="0" smtClean="0"/>
              <a:t>, 861 A.2d 138 (N..J. App.Div. 2004)</a:t>
            </a:r>
            <a:endParaRPr lang="en-US" sz="2200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4076700" cy="25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2512"/>
      </p:ext>
    </p:extLst>
  </p:cSld>
  <p:clrMapOvr>
    <a:masterClrMapping/>
  </p:clrMapOvr>
</p:sld>
</file>

<file path=ppt/slides/slide1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Bad Reasons to Name a Trust as an IRA  Beneficiary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-152400" y="1219200"/>
            <a:ext cx="5257800" cy="3833626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0A3"/>
                </a:solidFill>
              </a:rPr>
              <a:t>To avoid Probate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0A3"/>
                </a:solidFill>
              </a:rPr>
              <a:t>Creditor protection in some states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0A3"/>
                </a:solidFill>
              </a:rPr>
              <a:t>To save money, when your state has an estate tax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0A3"/>
                </a:solidFill>
              </a:rPr>
              <a:t>When there is a more cost effective strategy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0A3"/>
                </a:solidFill>
              </a:rPr>
              <a:t>When the trust will hold unsuitable investments </a:t>
            </a:r>
          </a:p>
          <a:p>
            <a:pPr lvl="2"/>
            <a:r>
              <a:rPr lang="en-US" sz="2800" dirty="0">
                <a:solidFill>
                  <a:srgbClr val="777777"/>
                </a:solidFill>
              </a:rPr>
              <a:t>Example: foreign investments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  </a:t>
            </a:r>
          </a:p>
          <a:p>
            <a:pPr lvl="1">
              <a:buNone/>
            </a:pPr>
            <a:endParaRPr lang="en-US" sz="2200" dirty="0" smtClean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400461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956"/>
      </p:ext>
    </p:extLst>
  </p:cSld>
  <p:clrMapOvr>
    <a:masterClrMapping/>
  </p:clrMapOvr>
</p:sld>
</file>

<file path=ppt/slides/slide1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0" y="118712"/>
            <a:ext cx="8229600" cy="838200"/>
          </a:xfrm>
        </p:spPr>
        <p:txBody>
          <a:bodyPr/>
          <a:lstStyle/>
          <a:p>
            <a:r>
              <a:rPr lang="en-US" b="1" dirty="0" smtClean="0"/>
              <a:t>Achieving Look Through Status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0" y="3608293"/>
            <a:ext cx="8077200" cy="3276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350A3"/>
                </a:solidFill>
              </a:rPr>
              <a:t>General Rule: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50A3"/>
                </a:solidFill>
              </a:rPr>
              <a:t> </a:t>
            </a:r>
            <a:r>
              <a:rPr lang="en-US" dirty="0" smtClean="0">
                <a:solidFill>
                  <a:srgbClr val="2350A3"/>
                </a:solidFill>
              </a:rPr>
              <a:t>A designated beneficiary must be an individual.</a:t>
            </a:r>
          </a:p>
          <a:p>
            <a:pPr marL="457200" lvl="1" indent="0">
              <a:buNone/>
            </a:pPr>
            <a:endParaRPr lang="en-US" sz="1000" dirty="0" smtClean="0">
              <a:solidFill>
                <a:srgbClr val="2350A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350A3"/>
                </a:solidFill>
              </a:rPr>
              <a:t>Exception: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350A3"/>
                </a:solidFill>
              </a:rPr>
              <a:t> A trust that meets the look-through rule can be named as a beneficiary and can be a designated beneficiary under T.R. 1.401(a)(9)-4.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026318"/>
            <a:ext cx="434340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33"/>
      </p:ext>
    </p:extLst>
  </p:cSld>
  <p:clrMapOvr>
    <a:masterClrMapping/>
  </p:clrMapOvr>
</p:sld>
</file>

<file path=ppt/slides/slide1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23149" y="38100"/>
            <a:ext cx="8229600" cy="838200"/>
          </a:xfrm>
        </p:spPr>
        <p:txBody>
          <a:bodyPr/>
          <a:lstStyle/>
          <a:p>
            <a:r>
              <a:rPr lang="en-US" b="1" dirty="0" smtClean="0"/>
              <a:t>Achieving Look Through Status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Review:  Why do you want it?</a:t>
            </a:r>
          </a:p>
          <a:p>
            <a:pPr lvl="1"/>
            <a:r>
              <a:rPr lang="en-US" dirty="0" smtClean="0"/>
              <a:t>Deferral!  </a:t>
            </a:r>
          </a:p>
          <a:p>
            <a:pPr lvl="1">
              <a:buNone/>
            </a:pPr>
            <a:r>
              <a:rPr lang="en-US" b="1" dirty="0" smtClean="0"/>
              <a:t>What happens if a trust doesn’t have it?</a:t>
            </a:r>
          </a:p>
          <a:p>
            <a:pPr lvl="1">
              <a:buNone/>
            </a:pPr>
            <a:r>
              <a:rPr lang="en-US" dirty="0" smtClean="0"/>
              <a:t>	LESS DEFERRAL</a:t>
            </a:r>
          </a:p>
          <a:p>
            <a:pPr lvl="1">
              <a:buNone/>
            </a:pPr>
            <a:r>
              <a:rPr lang="en-US" dirty="0" smtClean="0"/>
              <a:t>    GREATER INCOME  </a:t>
            </a:r>
          </a:p>
          <a:p>
            <a:pPr lvl="1">
              <a:buNone/>
            </a:pPr>
            <a:r>
              <a:rPr lang="en-US" dirty="0" smtClean="0"/>
              <a:t>	GREATER TAX 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Because in this case, the IRA must be distributed as if there were no designated beneficiary.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0"/>
            <a:ext cx="24765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021"/>
      </p:ext>
    </p:extLst>
  </p:cSld>
  <p:clrMapOvr>
    <a:masterClrMapping/>
  </p:clrMapOvr>
</p:sld>
</file>

<file path=ppt/slides/slide1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Look Through Test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Valid under state law.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Irrevocable by the date the IRA owner 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Clearly identifiable beneficiaries in the trust document.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Documentation to IRA Trustee or Custodian.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All the trust beneficiaries qualify as </a:t>
            </a:r>
            <a:r>
              <a:rPr lang="en-US" sz="3000" b="1" dirty="0" smtClean="0"/>
              <a:t>designated beneficiaries.</a:t>
            </a:r>
            <a:endParaRPr lang="en-US" sz="3000" dirty="0" smtClean="0"/>
          </a:p>
          <a:p>
            <a:pPr lvl="1"/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9604"/>
      </p:ext>
    </p:extLst>
  </p:cSld>
  <p:clrMapOvr>
    <a:masterClrMapping/>
  </p:clrMapOvr>
</p:sld>
</file>

<file path=ppt/slides/slide1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Valid Under </a:t>
            </a:r>
            <a:r>
              <a:rPr lang="en-US" b="1" dirty="0"/>
              <a:t>S</a:t>
            </a:r>
            <a:r>
              <a:rPr lang="en-US" b="1" dirty="0" smtClean="0"/>
              <a:t>tate </a:t>
            </a:r>
            <a:r>
              <a:rPr lang="en-US" b="1" dirty="0"/>
              <a:t>L</a:t>
            </a:r>
            <a:r>
              <a:rPr lang="en-US" b="1" dirty="0" smtClean="0"/>
              <a:t>aw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24383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 against Perpetuities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Legal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Statute of Frauds</a:t>
            </a:r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7" b="19788"/>
          <a:stretch/>
        </p:blipFill>
        <p:spPr>
          <a:xfrm rot="21256957">
            <a:off x="3859826" y="3296308"/>
            <a:ext cx="4305300" cy="19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7837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52400" y="76200"/>
            <a:ext cx="84582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Irrevocable Trust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38953" y="1066800"/>
            <a:ext cx="8534400" cy="3276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Trust Must Be Irrevocable by the Time of the IRA Participant’s Death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Testamentary trust should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conflate power to amend with power to revoke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Does someone else have a power to revoke?</a:t>
            </a:r>
          </a:p>
          <a:p>
            <a:pPr lvl="1"/>
            <a:r>
              <a:rPr lang="en-US" dirty="0" smtClean="0"/>
              <a:t>Example: Spousal power of revocation in community property states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26153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dentifiable Beneficiaries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Trust must have identifiable beneficiaries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For a class of beneficiaries capable of expansion:</a:t>
            </a:r>
          </a:p>
          <a:p>
            <a:pPr lvl="1"/>
            <a:r>
              <a:rPr lang="en-US" dirty="0" smtClean="0"/>
              <a:t>If you can identify the class member having the shortest life expectancy, then the members of the class are identifiable. </a:t>
            </a:r>
          </a:p>
          <a:p>
            <a:pPr lvl="1"/>
            <a:r>
              <a:rPr lang="en-US" dirty="0" smtClean="0"/>
              <a:t>Practice tip:  draft the trust to prohibit addition of any older members of the class after the participant’s death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584509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5433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Documentation to IRA Trustee or Custodian  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2973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 list of all beneficiaries of the trust with a description of any conditions precedent to entitlement as of September 30 of the year after the IRA participant’s death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Copy of trust document upon demand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Deadline: October 31 of the year after the year of the participant’s death  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623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34724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Beneficiaries </a:t>
            </a:r>
            <a:r>
              <a:rPr lang="en-US" b="1" dirty="0"/>
              <a:t>M</a:t>
            </a:r>
            <a:r>
              <a:rPr lang="en-US" b="1" dirty="0" smtClean="0"/>
              <a:t>ust </a:t>
            </a:r>
            <a:r>
              <a:rPr lang="en-US" b="1" dirty="0"/>
              <a:t>B</a:t>
            </a:r>
            <a:r>
              <a:rPr lang="en-US" b="1" dirty="0" smtClean="0"/>
              <a:t>e Individuals  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35689" y="1295400"/>
            <a:ext cx="8229600" cy="429736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50A3"/>
                </a:solidFill>
                <a:ea typeface="+mn-ea"/>
                <a:cs typeface="+mn-cs"/>
              </a:rPr>
              <a:t>An estate is not an individual.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50A3"/>
                </a:solidFill>
                <a:ea typeface="+mn-ea"/>
                <a:cs typeface="+mn-cs"/>
              </a:rPr>
              <a:t>Who counts, under the </a:t>
            </a:r>
            <a:r>
              <a:rPr lang="en-US" sz="3000" dirty="0" err="1">
                <a:solidFill>
                  <a:srgbClr val="2350A3"/>
                </a:solidFill>
                <a:ea typeface="+mn-ea"/>
                <a:cs typeface="+mn-cs"/>
              </a:rPr>
              <a:t>MDR</a:t>
            </a:r>
            <a:r>
              <a:rPr lang="en-US" sz="3000" dirty="0">
                <a:solidFill>
                  <a:srgbClr val="2350A3"/>
                </a:solidFill>
                <a:ea typeface="+mn-ea"/>
                <a:cs typeface="+mn-cs"/>
              </a:rPr>
              <a:t> rules?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50A3"/>
                </a:solidFill>
                <a:ea typeface="+mn-ea"/>
                <a:cs typeface="+mn-cs"/>
              </a:rPr>
              <a:t>Who is the oldest?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50A3"/>
                </a:solidFill>
                <a:ea typeface="+mn-ea"/>
                <a:cs typeface="+mn-cs"/>
              </a:rPr>
              <a:t>Who shares in the trust principal or income?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 smtClean="0"/>
              <a:t>Disclaimer?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 smtClean="0"/>
              <a:t>Mere successors?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 smtClean="0"/>
              <a:t>Removed by the finalization date?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4749163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32795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SECURE Act Changes: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297363"/>
          </a:xfrm>
        </p:spPr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 (body)"/>
              </a:rPr>
              <a:t>RMD’s begin at 72 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 (body)"/>
                <a:ea typeface="+mn-ea"/>
                <a:cs typeface="+mn-cs"/>
              </a:rPr>
              <a:t>Exception:  age 72 required beginning date does not apply to IRA owners born before 7/1/1949.</a:t>
            </a:r>
          </a:p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 (body)"/>
              </a:rPr>
              <a:t>Contributions to IRA after 70 1/2</a:t>
            </a:r>
          </a:p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 (body)"/>
              </a:rPr>
              <a:t>10 year payout rule for non spouse beneficiaries</a:t>
            </a:r>
          </a:p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 (body)"/>
              </a:rPr>
              <a:t>Exceptions for eligible designated beneficiaries (</a:t>
            </a:r>
            <a:r>
              <a:rPr lang="en-US" sz="2600" dirty="0" err="1">
                <a:latin typeface="Calibri (body)"/>
              </a:rPr>
              <a:t>EDB’s</a:t>
            </a:r>
            <a:r>
              <a:rPr lang="en-US" sz="2600" dirty="0">
                <a:latin typeface="Calibri (body)"/>
              </a:rPr>
              <a:t>)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 (body)"/>
                <a:ea typeface="+mn-ea"/>
                <a:cs typeface="+mn-cs"/>
              </a:rPr>
              <a:t>Minor child of the retirement account owner 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 (body)"/>
                <a:ea typeface="+mn-ea"/>
                <a:cs typeface="+mn-cs"/>
              </a:rPr>
              <a:t>Chronically ill or disabled individual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 (body)"/>
                <a:ea typeface="+mn-ea"/>
                <a:cs typeface="+mn-cs"/>
              </a:rPr>
              <a:t>Beneficiary not less than 10 years younger than the retirement account owner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Calibri (body)"/>
            </a:endParaRPr>
          </a:p>
          <a:p>
            <a:pPr>
              <a:buNone/>
            </a:pPr>
            <a:r>
              <a:rPr lang="en-US" sz="2600" dirty="0" smtClean="0">
                <a:latin typeface="Calibri (body)"/>
              </a:rPr>
              <a:t/>
            </a:r>
            <a:br>
              <a:rPr lang="en-US" sz="2600" dirty="0" smtClean="0">
                <a:latin typeface="Calibri (body)"/>
              </a:rPr>
            </a:br>
            <a:endParaRPr lang="en-US" sz="2600" dirty="0" smtClean="0">
              <a:latin typeface="Calibri (body)"/>
            </a:endParaRPr>
          </a:p>
          <a:p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93228918"/>
      </p:ext>
    </p:extLst>
  </p:cSld>
  <p:clrMapOvr>
    <a:masterClrMapping/>
  </p:clrMapOvr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 descr="" title="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Contact Information:</a:t>
            </a:r>
          </a:p>
        </p:txBody>
      </p:sp>
      <p:sp>
        <p:nvSpPr>
          <p:cNvPr id="5" name="Rectangle 6" descr="" title=""/>
          <p:cNvSpPr>
            <a:spLocks noChangeArrowheads="1"/>
          </p:cNvSpPr>
          <p:nvPr/>
        </p:nvSpPr>
        <p:spPr bwMode="auto">
          <a:xfrm>
            <a:off x="1124173" y="4267200"/>
            <a:ext cx="770441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Jane Fearn-Zimmer, Shareholder, Flaster Greenberg PC</a:t>
            </a:r>
            <a:br>
              <a:rPr lang="en-US" sz="2200" dirty="0" smtClean="0">
                <a:solidFill>
                  <a:schemeClr val="tx1"/>
                </a:solidFill>
                <a:latin typeface="+mj-lt"/>
              </a:rPr>
            </a:b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Email: 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  <a:hlinkClick r:id="rId2"/>
              </a:rPr>
              <a:t>jane.zimmer@flastergreenberg.com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Direct: 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856.661.2283</a:t>
            </a:r>
            <a:br>
              <a:rPr lang="en-US" sz="2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Blog: 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  <a:hlinkClick r:id="rId3"/>
              </a:rPr>
              <a:t>www.janefzimmer.com</a:t>
            </a:r>
            <a:r>
              <a:rPr lang="en-US" sz="2200" b="0" dirty="0" smtClean="0">
                <a:solidFill>
                  <a:srgbClr val="5F5F5F"/>
                </a:solidFill>
                <a:latin typeface="+mj-lt"/>
              </a:rPr>
              <a:t> </a:t>
            </a:r>
          </a:p>
          <a:p>
            <a:pPr eaLnBrk="0" hangingPunct="0">
              <a:defRPr/>
            </a:pPr>
            <a:endParaRPr lang="en-US" sz="500" b="0" dirty="0" smtClean="0">
              <a:solidFill>
                <a:srgbClr val="0C4E66"/>
              </a:solidFill>
              <a:latin typeface="+mj-lt"/>
            </a:endParaRPr>
          </a:p>
          <a:p>
            <a:pPr eaLnBrk="0" hangingPunct="0">
              <a:defRPr/>
            </a:pPr>
            <a:endParaRPr lang="en-US" sz="2200" b="0" dirty="0">
              <a:solidFill>
                <a:srgbClr val="5F5F5F"/>
              </a:solidFill>
              <a:latin typeface="+mj-lt"/>
            </a:endParaRPr>
          </a:p>
          <a:p>
            <a:pPr eaLnBrk="0" hangingPunct="0">
              <a:defRPr/>
            </a:pPr>
            <a:endParaRPr lang="en-US" sz="800" dirty="0">
              <a:solidFill>
                <a:srgbClr val="0C4E66"/>
              </a:solidFill>
              <a:latin typeface="+mj-lt"/>
            </a:endParaRPr>
          </a:p>
        </p:txBody>
      </p:sp>
      <p:pic>
        <p:nvPicPr>
          <p:cNvPr id="7" name="Picture 6" descr="" title="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4267200"/>
            <a:ext cx="98015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8327" y="45837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Be Aware: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-304800" y="1325958"/>
            <a:ext cx="6553200" cy="4297363"/>
          </a:xfrm>
        </p:spPr>
        <p:txBody>
          <a:bodyPr>
            <a:noAutofit/>
          </a:bodyPr>
          <a:lstStyle/>
          <a:p>
            <a:pPr marL="971550" lvl="1" indent="-571500">
              <a:buFontTx/>
              <a:buChar char="•"/>
            </a:pPr>
            <a: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  <a:t>If retirement account owner dies before </a:t>
            </a:r>
            <a:r>
              <a:rPr lang="en-US" sz="2400" dirty="0" err="1">
                <a:solidFill>
                  <a:srgbClr val="2350A3"/>
                </a:solidFill>
                <a:ea typeface="+mn-ea"/>
                <a:cs typeface="+mn-cs"/>
              </a:rPr>
              <a:t>RBD</a:t>
            </a:r>
            <a: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  <a:t>, 5 year payout rule for non-designated or estate beneficiaries</a:t>
            </a:r>
          </a:p>
          <a:p>
            <a:pPr marL="971550" lvl="1" indent="-571500">
              <a:buFontTx/>
              <a:buChar char="•"/>
            </a:pPr>
            <a:endParaRPr lang="en-US" sz="2400" dirty="0">
              <a:solidFill>
                <a:srgbClr val="2350A3"/>
              </a:solidFill>
              <a:ea typeface="+mn-ea"/>
              <a:cs typeface="+mn-cs"/>
            </a:endParaRPr>
          </a:p>
          <a:p>
            <a:pPr marL="971550" lvl="1" indent="-571500">
              <a:buFontTx/>
              <a:buChar char="•"/>
            </a:pPr>
            <a: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  <a:t>If retirement account owner dies after </a:t>
            </a:r>
            <a:r>
              <a:rPr lang="en-US" sz="2400" dirty="0" err="1">
                <a:solidFill>
                  <a:srgbClr val="2350A3"/>
                </a:solidFill>
                <a:ea typeface="+mn-ea"/>
                <a:cs typeface="+mn-cs"/>
              </a:rPr>
              <a:t>RBD</a:t>
            </a:r>
            <a: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  <a:t>, account distribution must be based on the life expectancy of the original retirement account owner </a:t>
            </a:r>
          </a:p>
          <a:p>
            <a:pPr marL="971550" lvl="1" indent="-571500">
              <a:buFontTx/>
              <a:buChar char="•"/>
            </a:pPr>
            <a:endParaRPr lang="en-US" sz="2400" dirty="0">
              <a:solidFill>
                <a:srgbClr val="2350A3"/>
              </a:solidFill>
              <a:ea typeface="+mn-ea"/>
              <a:cs typeface="+mn-cs"/>
            </a:endParaRPr>
          </a:p>
          <a:p>
            <a:pPr marL="971550" lvl="1" indent="-571500">
              <a:buFontTx/>
              <a:buChar char="•"/>
            </a:pPr>
            <a: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  <a:t>Practice tip:  Don’t let your clients update their beneficiary designations themselves!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2350A3"/>
                </a:solidFill>
                <a:ea typeface="+mn-ea"/>
                <a:cs typeface="+mn-cs"/>
              </a:rPr>
            </a:br>
            <a:endParaRPr lang="en-US" sz="2400" dirty="0">
              <a:solidFill>
                <a:srgbClr val="2350A3"/>
              </a:solidFill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4079" b="14445"/>
          <a:stretch/>
        </p:blipFill>
        <p:spPr>
          <a:xfrm>
            <a:off x="5867400" y="2209800"/>
            <a:ext cx="3130738" cy="26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5792"/>
      </p:ext>
    </p:extLst>
  </p:cSld>
  <p:clrMapOvr>
    <a:masterClrMapping/>
  </p:clrMapOvr>
</p:sld>
</file>

<file path=ppt/slides/slide4.xml><?xml version="1.0" encoding="utf-8"?>
<p:sld xmlns:p14="http://schemas.microsoft.com/office/powerpoint/2010/main"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" title="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76873"/>
              </p:ext>
            </p:extLst>
          </p:nvPr>
        </p:nvGraphicFramePr>
        <p:xfrm>
          <a:off x="228599" y="1219201"/>
          <a:ext cx="8763000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618131317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320002654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1244794715"/>
                    </a:ext>
                  </a:extLst>
                </a:gridCol>
              </a:tblGrid>
              <a:tr h="790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If the IRA/retirement account has an eligible designated beneficiary (EBD)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RMD’s have already begun when the account owner dies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At least as rapidly rule applies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Benefits are payable over the actuarial life expectancy of the eligible designated beneficiary 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extLst>
                  <a:ext uri="{0D108BD9-81ED-4DB2-BD59-A6C34878D82A}">
                    <a16:rowId xmlns:a16="http://schemas.microsoft.com/office/drawing/2014/main" val="1554765979"/>
                  </a:ext>
                </a:extLst>
              </a:tr>
              <a:tr h="790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If the IRA/retirement account has an eligible designated beneficiary (EBD)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RMD’s have not yet begun when the account owner dies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At least as rapidly rule applies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Benefits are payable over the actuarial life expectancy of the eligible designated beneficiary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extLst>
                  <a:ext uri="{0D108BD9-81ED-4DB2-BD59-A6C34878D82A}">
                    <a16:rowId xmlns:a16="http://schemas.microsoft.com/office/drawing/2014/main" val="3204441132"/>
                  </a:ext>
                </a:extLst>
              </a:tr>
              <a:tr h="688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If the IRA/retirement account has a designated beneficiary (DB) who is not an EBD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Does not matter whether or not the original IRA/retirement account owner had begun taking RMD’s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 year payout option applies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extLst>
                  <a:ext uri="{0D108BD9-81ED-4DB2-BD59-A6C34878D82A}">
                    <a16:rowId xmlns:a16="http://schemas.microsoft.com/office/drawing/2014/main" val="465668627"/>
                  </a:ext>
                </a:extLst>
              </a:tr>
              <a:tr h="3063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If IRA/retirement account beneficiary does not have a designated beneficiary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 be a designated beneficiary, you must be a person.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Therefore, estates, trusts that are not see-through trusts, and 501(c)(3) non-profits are non-designated beneficiaries subject to this rule.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Does </a:t>
                      </a:r>
                      <a:r>
                        <a:rPr lang="en-US" sz="1200" dirty="0">
                          <a:effectLst/>
                        </a:rPr>
                        <a:t>not matter whether or not the original IRA/retirement account owner had begun taking RMD’s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5 year payout rule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0" marR="55850" marT="0" marB="0"/>
                </a:tc>
                <a:extLst>
                  <a:ext uri="{0D108BD9-81ED-4DB2-BD59-A6C34878D82A}">
                    <a16:rowId xmlns:a16="http://schemas.microsoft.com/office/drawing/2014/main" val="3262456528"/>
                  </a:ext>
                </a:extLst>
              </a:tr>
            </a:tbl>
          </a:graphicData>
        </a:graphic>
      </p:graphicFrame>
      <p:sp>
        <p:nvSpPr>
          <p:cNvPr id="3" name="Rectangle 1" descr="" title=""/>
          <p:cNvSpPr>
            <a:spLocks noChangeArrowheads="1"/>
          </p:cNvSpPr>
          <p:nvPr/>
        </p:nvSpPr>
        <p:spPr bwMode="auto">
          <a:xfrm>
            <a:off x="946150" y="128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9880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Strategies: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-76200" y="1295400"/>
            <a:ext cx="9220200" cy="4297363"/>
          </a:xfrm>
        </p:spPr>
        <p:txBody>
          <a:bodyPr>
            <a:normAutofit/>
          </a:bodyPr>
          <a:lstStyle/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rgbClr val="2350A3"/>
                </a:solidFill>
                <a:ea typeface="+mn-ea"/>
                <a:cs typeface="+mn-cs"/>
              </a:rPr>
              <a:t>Update existing documents 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rgbClr val="2350A3"/>
                </a:solidFill>
                <a:ea typeface="+mn-ea"/>
                <a:cs typeface="+mn-cs"/>
              </a:rPr>
              <a:t>Review existing beneficiary designations 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rgbClr val="2350A3"/>
                </a:solidFill>
                <a:ea typeface="+mn-ea"/>
                <a:cs typeface="+mn-cs"/>
              </a:rPr>
              <a:t>Consider the beneficiary’s income tax brackets in planning 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rgbClr val="2350A3"/>
                </a:solidFill>
                <a:ea typeface="+mn-ea"/>
                <a:cs typeface="+mn-cs"/>
              </a:rPr>
              <a:t>Life insurance </a:t>
            </a:r>
          </a:p>
          <a:p>
            <a:pPr marL="971550" lvl="1" indent="-571500">
              <a:lnSpc>
                <a:spcPct val="90000"/>
              </a:lnSpc>
              <a:buFontTx/>
              <a:buChar char="•"/>
            </a:pPr>
            <a:r>
              <a:rPr lang="en-US" sz="2600" dirty="0">
                <a:solidFill>
                  <a:srgbClr val="2350A3"/>
                </a:solidFill>
                <a:ea typeface="+mn-ea"/>
                <a:cs typeface="+mn-cs"/>
              </a:rPr>
              <a:t>Leave retirement assets to 501(c) non-profits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7195"/>
      </p:ext>
    </p:extLst>
  </p:cSld>
  <p:clrMapOvr>
    <a:masterClrMapping/>
  </p:clrMapOvr>
</p:sld>
</file>

<file path=ppt/slides/slide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7362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a Trust? 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trust is a relationship.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Grantor or settlor entrusts property to a trustee for the benefit of a beneficiary.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Uniform Trust Code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Fiduciary duties</a:t>
            </a:r>
          </a:p>
          <a:p>
            <a:pPr lvl="1"/>
            <a:r>
              <a:rPr lang="en-US" dirty="0" smtClean="0"/>
              <a:t>Duty of care</a:t>
            </a:r>
          </a:p>
          <a:p>
            <a:pPr lvl="1"/>
            <a:r>
              <a:rPr lang="en-US" dirty="0" smtClean="0"/>
              <a:t>Duty of loyalty</a:t>
            </a:r>
          </a:p>
          <a:p>
            <a:pPr lvl="1"/>
            <a:r>
              <a:rPr lang="en-US" dirty="0" smtClean="0"/>
              <a:t>Prudent Investment Rule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962400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6250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6752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Good Reasons to Name a Trust as a Beneficiary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2973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To benefit a non-profit and save on taxes – SOMETIMES!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Flexibility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Control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Public Benefits Planning – Medicaid, SSI, etc.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Creditor </a:t>
            </a:r>
            <a:r>
              <a:rPr lang="en-US" sz="2800" dirty="0"/>
              <a:t>protection  </a:t>
            </a:r>
            <a:r>
              <a:rPr lang="en-US" sz="2800" i="1" dirty="0"/>
              <a:t>Clark v. </a:t>
            </a:r>
            <a:r>
              <a:rPr lang="en-US" sz="2800" i="1" dirty="0" err="1"/>
              <a:t>Rameker</a:t>
            </a:r>
            <a:r>
              <a:rPr lang="en-US" sz="2800" dirty="0"/>
              <a:t>, 134 </a:t>
            </a:r>
            <a:r>
              <a:rPr lang="en-US" sz="2800" dirty="0" err="1"/>
              <a:t>S.Ct</a:t>
            </a:r>
            <a:r>
              <a:rPr lang="en-US" sz="2800" dirty="0"/>
              <a:t> 2242 (2014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Divorce protection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To make a generation skipping transfer tax allocation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If there are children or incapacitated persons </a:t>
            </a:r>
          </a:p>
          <a:p>
            <a:pPr marL="0" indent="0"/>
            <a:endParaRPr lang="en-US" sz="28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1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IRA Trusts for Special Needs Planning </a:t>
            </a:r>
            <a:endParaRPr lang="en-US" b="1" dirty="0"/>
          </a:p>
        </p:txBody>
      </p:sp>
      <p:sp>
        <p:nvSpPr>
          <p:cNvPr id="512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17929" y="1295400"/>
            <a:ext cx="9144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000" b="1" dirty="0" smtClean="0"/>
              <a:t>Naming a Trust as an IRA Beneficiary </a:t>
            </a:r>
            <a:r>
              <a:rPr lang="en-US" sz="3000" b="1" dirty="0"/>
              <a:t>C</a:t>
            </a:r>
            <a:r>
              <a:rPr lang="en-US" sz="3000" b="1" dirty="0" smtClean="0"/>
              <a:t>an </a:t>
            </a:r>
            <a:r>
              <a:rPr lang="en-US" sz="3000" b="1" dirty="0"/>
              <a:t>P</a:t>
            </a:r>
            <a:r>
              <a:rPr lang="en-US" sz="3000" b="1" dirty="0" smtClean="0"/>
              <a:t>rovide </a:t>
            </a:r>
            <a:r>
              <a:rPr lang="en-US" sz="3000" b="1" dirty="0"/>
              <a:t>F</a:t>
            </a:r>
            <a:r>
              <a:rPr lang="en-US" sz="3000" b="1" dirty="0" smtClean="0"/>
              <a:t>lexibility to:</a:t>
            </a:r>
            <a:endParaRPr lang="en-US" sz="3000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75129" y="1295400"/>
            <a:ext cx="39624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Name a class of beneficiaries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Wait and see how things turn out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Appoint someone who can make better financial and tax decisions than the beneficiary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Protect assets for a disabled person, subject to changes in the law  </a:t>
            </a:r>
          </a:p>
          <a:p>
            <a:pPr lvl="1"/>
            <a:r>
              <a:rPr lang="en-US" sz="2200" dirty="0" smtClean="0"/>
              <a:t>On/off spigot in the event the disabled beneficiary can later work </a:t>
            </a:r>
            <a:endParaRPr lang="en-US" sz="2200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18753" r="5833"/>
          <a:stretch/>
        </p:blipFill>
        <p:spPr>
          <a:xfrm>
            <a:off x="5029200" y="1600200"/>
            <a:ext cx="3581400" cy="40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49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411E1C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411E1C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Presentation Template 2019 - Standard.pptx" id="{FD19E5ED-9A95-4645-B144-DDD08EEA2DCB}" vid="{5DAEE608-8B4E-4BC0-BCEB-E041E5771C77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411E1C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411E1C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Presentation Template 2019 - Standard.pptx" id="{FD19E5ED-9A95-4645-B144-DDD08EEA2DCB}" vid="{28059C01-3B50-408A-8CC1-C8E5C439228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1057</Words>
  <Application>Microsoft Office PowerPoint</Application>
  <PresentationFormat>On-screen Show (4:3)</PresentationFormat>
  <Paragraphs>161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 Bold</vt:lpstr>
      <vt:lpstr>Arial</vt:lpstr>
      <vt:lpstr>Calibri</vt:lpstr>
      <vt:lpstr>Calibri (body)</vt:lpstr>
      <vt:lpstr>Times New Roman</vt:lpstr>
      <vt:lpstr>Wingdings</vt:lpstr>
      <vt:lpstr>Custom Design</vt:lpstr>
      <vt:lpstr>1_Custom Design</vt:lpstr>
      <vt:lpstr>IRA’s in Estate Planning: SECURE ACT Update MERCER COUNTY ESTATE PLANNING COUNCIL </vt:lpstr>
      <vt:lpstr>SECURE Act Changes:</vt:lpstr>
      <vt:lpstr>Be Aware: </vt:lpstr>
      <vt:lpstr>PowerPoint Presentation</vt:lpstr>
      <vt:lpstr>Strategies: </vt:lpstr>
      <vt:lpstr>What is a Trust? </vt:lpstr>
      <vt:lpstr>Good Reasons to Name a Trust as a Beneficiary</vt:lpstr>
      <vt:lpstr>IRA Trusts for Special Needs Planning </vt:lpstr>
      <vt:lpstr>Naming a Trust as an IRA Beneficiary Can Provide Flexibility to:</vt:lpstr>
      <vt:lpstr>Control </vt:lpstr>
      <vt:lpstr>Bad Reasons to Name a Trust as an IRA  Beneficiary </vt:lpstr>
      <vt:lpstr>Achieving Look Through Status</vt:lpstr>
      <vt:lpstr>Achieving Look Through Status</vt:lpstr>
      <vt:lpstr>The Look Through Test </vt:lpstr>
      <vt:lpstr>Valid Under State Law </vt:lpstr>
      <vt:lpstr>Irrevocable Trust</vt:lpstr>
      <vt:lpstr>Identifiable Beneficiaries </vt:lpstr>
      <vt:lpstr>Documentation to IRA Trustee or Custodian   </vt:lpstr>
      <vt:lpstr>All Beneficiaries Must Be Individuals   </vt:lpstr>
      <vt:lpstr>Contact Information: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1900-01-01T05:00:00Z</dcterms:created>
  <dcterms:modified xsi:type="dcterms:W3CDTF">1900-01-01T05:00:00Z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</Properties>
</file>